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8" r:id="rId3"/>
    <p:sldMasterId id="2147483722" r:id="rId4"/>
  </p:sldMasterIdLst>
  <p:notesMasterIdLst>
    <p:notesMasterId r:id="rId11"/>
  </p:notesMasterIdLst>
  <p:sldIdLst>
    <p:sldId id="265" r:id="rId5"/>
    <p:sldId id="298" r:id="rId6"/>
    <p:sldId id="329" r:id="rId7"/>
    <p:sldId id="319" r:id="rId8"/>
    <p:sldId id="322" r:id="rId9"/>
    <p:sldId id="32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309" y="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51A6A-908A-4FC3-B200-BCCFEAF6923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7AAB3-53FB-4CEA-B7AE-A1CB29A1A1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7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0FACD-AA51-4680-AE38-3FFB0A2D3F0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5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0FACD-AA51-4680-AE38-3FFB0A2D3F0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5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0FACD-AA51-4680-AE38-3FFB0A2D3F0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222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6F1F7-5C44-4619-ACD4-EDD45F2D793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47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0FACD-AA51-4680-AE38-3FFB0A2D3F0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47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12118"/>
            <a:ext cx="9144000" cy="320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3158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1927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62655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93567857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8148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49206048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3561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1942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05236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6660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528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029207040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09224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423199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470497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518024725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Mis documentos\Mis imágenes\bibbia4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4CA5-84AF-469B-B5B6-F883A4E0B1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3E9-271D-4724-B811-F11AB6DE17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3162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4CA5-84AF-469B-B5B6-F883A4E0B1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3E9-271D-4724-B811-F11AB6DE17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3984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4CA5-84AF-469B-B5B6-F883A4E0B1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3E9-271D-4724-B811-F11AB6DE17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625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4CA5-84AF-469B-B5B6-F883A4E0B1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3E9-271D-4724-B811-F11AB6DE17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3487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4CA5-84AF-469B-B5B6-F883A4E0B1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3E9-271D-4724-B811-F11AB6DE17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57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59980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4CA5-84AF-469B-B5B6-F883A4E0B1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3E9-271D-4724-B811-F11AB6DE17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9066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4CA5-84AF-469B-B5B6-F883A4E0B1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3E9-271D-4724-B811-F11AB6DE17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192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4CA5-84AF-469B-B5B6-F883A4E0B1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3E9-271D-4724-B811-F11AB6DE17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845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4CA5-84AF-469B-B5B6-F883A4E0B1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3E9-271D-4724-B811-F11AB6DE17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6787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4CA5-84AF-469B-B5B6-F883A4E0B1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3E9-271D-4724-B811-F11AB6DE17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973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4CA5-84AF-469B-B5B6-F883A4E0B1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3E9-271D-4724-B811-F11AB6DE17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4807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CF8-8025-4FEE-B1EA-DA316CC02D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64D-D179-439C-9ABC-71DAC21F4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6404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CF8-8025-4FEE-B1EA-DA316CC02D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64D-D179-439C-9ABC-71DAC21F4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156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CF8-8025-4FEE-B1EA-DA316CC02D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64D-D179-439C-9ABC-71DAC21F4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67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CF8-8025-4FEE-B1EA-DA316CC02D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64D-D179-439C-9ABC-71DAC21F4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3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04648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CF8-8025-4FEE-B1EA-DA316CC02D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64D-D179-439C-9ABC-71DAC21F4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51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CF8-8025-4FEE-B1EA-DA316CC02D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64D-D179-439C-9ABC-71DAC21F4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357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CF8-8025-4FEE-B1EA-DA316CC02D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64D-D179-439C-9ABC-71DAC21F4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6204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CF8-8025-4FEE-B1EA-DA316CC02D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64D-D179-439C-9ABC-71DAC21F4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421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CF8-8025-4FEE-B1EA-DA316CC02D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64D-D179-439C-9ABC-71DAC21F4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6577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CF8-8025-4FEE-B1EA-DA316CC02D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64D-D179-439C-9ABC-71DAC21F4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6181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CF8-8025-4FEE-B1EA-DA316CC02D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64D-D179-439C-9ABC-71DAC21F4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7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78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59402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2350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43889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111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646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07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Mis documentos\Mis imágenes\Open_Bible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54CA5-84AF-469B-B5B6-F883A4E0B1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3C3E9-271D-4724-B811-F11AB6DE17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D7CF8-8025-4FEE-B1EA-DA316CC02D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C864D-D179-439C-9ABC-71DAC21F49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5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 hands  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68392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2014716"/>
            <a:ext cx="6840760" cy="218521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dirty="0" smtClean="0">
                <a:ln w="50800"/>
                <a:solidFill>
                  <a:srgbClr val="1F497D"/>
                </a:solidFill>
              </a:rPr>
              <a:t>El Nuevo </a:t>
            </a:r>
            <a:r>
              <a:rPr lang="en-US" sz="6000" b="1" dirty="0" err="1" smtClean="0">
                <a:ln w="50800"/>
                <a:solidFill>
                  <a:srgbClr val="1F497D"/>
                </a:solidFill>
              </a:rPr>
              <a:t>Pacto</a:t>
            </a:r>
            <a:endParaRPr lang="en-US" sz="6000" b="1" dirty="0" smtClean="0">
              <a:ln w="50800"/>
              <a:solidFill>
                <a:srgbClr val="1F497D"/>
              </a:solidFill>
            </a:endParaRPr>
          </a:p>
          <a:p>
            <a:pPr algn="ctr"/>
            <a:endParaRPr lang="en-US" sz="4000" b="1" dirty="0">
              <a:ln w="50800"/>
              <a:solidFill>
                <a:srgbClr val="1F497D"/>
              </a:solidFill>
            </a:endParaRPr>
          </a:p>
          <a:p>
            <a:pPr algn="ctr"/>
            <a:r>
              <a:rPr lang="en-US" sz="3600" b="1" dirty="0" err="1">
                <a:ln w="50800"/>
                <a:solidFill>
                  <a:srgbClr val="1F497D"/>
                </a:solidFill>
              </a:rPr>
              <a:t>Jer</a:t>
            </a:r>
            <a:r>
              <a:rPr lang="en-US" sz="3600" b="1" dirty="0">
                <a:ln w="50800"/>
                <a:solidFill>
                  <a:srgbClr val="1F497D"/>
                </a:solidFill>
              </a:rPr>
              <a:t> 31:31-34; Heb 8:10-12</a:t>
            </a:r>
            <a:endParaRPr lang="en-US" sz="3200" b="1" dirty="0">
              <a:ln w="50800"/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80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 hands  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392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3040" y="76200"/>
            <a:ext cx="7602760" cy="12926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000" b="1" dirty="0" smtClean="0">
                <a:ln w="50800"/>
                <a:solidFill>
                  <a:srgbClr val="1F497D"/>
                </a:solidFill>
              </a:rPr>
              <a:t>La </a:t>
            </a:r>
            <a:r>
              <a:rPr lang="en-US" sz="5000" b="1" dirty="0" err="1" smtClean="0">
                <a:ln w="50800"/>
                <a:solidFill>
                  <a:srgbClr val="1F497D"/>
                </a:solidFill>
              </a:rPr>
              <a:t>esencia</a:t>
            </a:r>
            <a:r>
              <a:rPr lang="en-US" sz="5000" b="1" dirty="0" smtClean="0">
                <a:ln w="50800"/>
                <a:solidFill>
                  <a:srgbClr val="1F497D"/>
                </a:solidFill>
              </a:rPr>
              <a:t> </a:t>
            </a:r>
            <a:r>
              <a:rPr lang="en-US" sz="4000" b="1" dirty="0" smtClean="0">
                <a:ln w="50800"/>
                <a:solidFill>
                  <a:srgbClr val="1F497D"/>
                </a:solidFill>
              </a:rPr>
              <a:t>(</a:t>
            </a:r>
            <a:r>
              <a:rPr lang="en-US" sz="4000" b="1" dirty="0" err="1" smtClean="0">
                <a:ln w="50800"/>
                <a:solidFill>
                  <a:srgbClr val="1F497D"/>
                </a:solidFill>
              </a:rPr>
              <a:t>ADN</a:t>
            </a:r>
            <a:r>
              <a:rPr lang="en-US" sz="4000" b="1" dirty="0" smtClean="0">
                <a:ln w="50800"/>
                <a:solidFill>
                  <a:srgbClr val="1F497D"/>
                </a:solidFill>
              </a:rPr>
              <a:t>)</a:t>
            </a:r>
            <a:r>
              <a:rPr lang="en-US" sz="5000" b="1" dirty="0" smtClean="0">
                <a:ln w="50800"/>
                <a:solidFill>
                  <a:srgbClr val="1F497D"/>
                </a:solidFill>
              </a:rPr>
              <a:t> del </a:t>
            </a:r>
            <a:r>
              <a:rPr lang="en-US" sz="5000" b="1" dirty="0" err="1" smtClean="0">
                <a:ln w="50800"/>
                <a:solidFill>
                  <a:srgbClr val="1F497D"/>
                </a:solidFill>
              </a:rPr>
              <a:t>Pacto</a:t>
            </a:r>
            <a:r>
              <a:rPr lang="en-US" sz="5000" b="1" dirty="0" smtClean="0">
                <a:ln w="50800"/>
                <a:solidFill>
                  <a:srgbClr val="1F497D"/>
                </a:solidFill>
              </a:rPr>
              <a:t> </a:t>
            </a:r>
            <a:endParaRPr lang="en-US" sz="5000" b="1" dirty="0">
              <a:ln w="50800"/>
              <a:solidFill>
                <a:srgbClr val="1F497D"/>
              </a:solidFill>
            </a:endParaRPr>
          </a:p>
          <a:p>
            <a:pPr algn="ctr"/>
            <a:r>
              <a:rPr lang="en-US" sz="2800" b="1" dirty="0" err="1">
                <a:ln w="50800"/>
                <a:solidFill>
                  <a:srgbClr val="1F497D"/>
                </a:solidFill>
              </a:rPr>
              <a:t>Jer</a:t>
            </a:r>
            <a:r>
              <a:rPr lang="en-US" sz="2800" b="1" dirty="0">
                <a:ln w="50800"/>
                <a:solidFill>
                  <a:srgbClr val="1F497D"/>
                </a:solidFill>
              </a:rPr>
              <a:t> 31:31-34; Heb 8:10-12</a:t>
            </a:r>
            <a:endParaRPr lang="en-US" sz="2400" b="1" dirty="0">
              <a:ln w="50800"/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2954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“</a:t>
            </a:r>
            <a:r>
              <a:rPr lang="en-US" sz="2800" b="1" dirty="0" err="1" smtClean="0">
                <a:solidFill>
                  <a:prstClr val="black"/>
                </a:solidFill>
              </a:rPr>
              <a:t>Escribiré</a:t>
            </a:r>
            <a:r>
              <a:rPr lang="en-US" sz="2800" b="1" dirty="0" smtClean="0">
                <a:solidFill>
                  <a:prstClr val="black"/>
                </a:solidFill>
              </a:rPr>
              <a:t> mi ley </a:t>
            </a:r>
            <a:r>
              <a:rPr lang="en-US" sz="2800" b="1" dirty="0" err="1" smtClean="0">
                <a:solidFill>
                  <a:prstClr val="black"/>
                </a:solidFill>
              </a:rPr>
              <a:t>en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sus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corazones</a:t>
            </a:r>
            <a:r>
              <a:rPr lang="en-US" sz="2800" b="1" dirty="0" smtClean="0">
                <a:solidFill>
                  <a:prstClr val="black"/>
                </a:solidFill>
              </a:rPr>
              <a:t>” 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2098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2.  </a:t>
            </a:r>
            <a:r>
              <a:rPr lang="en-US" sz="2800" b="1" dirty="0" smtClean="0">
                <a:solidFill>
                  <a:prstClr val="black"/>
                </a:solidFill>
              </a:rPr>
              <a:t>“</a:t>
            </a:r>
            <a:r>
              <a:rPr lang="en-US" sz="2800" b="1" dirty="0" err="1" smtClean="0">
                <a:solidFill>
                  <a:prstClr val="black"/>
                </a:solidFill>
              </a:rPr>
              <a:t>Seré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su</a:t>
            </a:r>
            <a:r>
              <a:rPr lang="en-US" sz="2800" b="1" dirty="0" smtClean="0">
                <a:solidFill>
                  <a:prstClr val="black"/>
                </a:solidFill>
              </a:rPr>
              <a:t> Dios y </a:t>
            </a:r>
            <a:r>
              <a:rPr lang="en-US" sz="2800" b="1" dirty="0" err="1" smtClean="0">
                <a:solidFill>
                  <a:prstClr val="black"/>
                </a:solidFill>
              </a:rPr>
              <a:t>ellos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serán</a:t>
            </a:r>
            <a:r>
              <a:rPr lang="en-US" sz="2800" b="1" dirty="0" smtClean="0">
                <a:solidFill>
                  <a:prstClr val="black"/>
                </a:solidFill>
              </a:rPr>
              <a:t> mi pueblo” 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1242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b="1" dirty="0">
                <a:solidFill>
                  <a:prstClr val="black"/>
                </a:solidFill>
              </a:rPr>
              <a:t>3.  </a:t>
            </a:r>
            <a:r>
              <a:rPr lang="en-US" sz="2800" b="1" dirty="0" smtClean="0">
                <a:solidFill>
                  <a:prstClr val="black"/>
                </a:solidFill>
              </a:rPr>
              <a:t>“</a:t>
            </a:r>
            <a:r>
              <a:rPr lang="en-US" sz="2800" b="1" dirty="0" err="1" smtClean="0">
                <a:solidFill>
                  <a:prstClr val="black"/>
                </a:solidFill>
              </a:rPr>
              <a:t>Todos</a:t>
            </a:r>
            <a:r>
              <a:rPr lang="en-US" sz="2800" b="1" dirty="0" smtClean="0">
                <a:solidFill>
                  <a:prstClr val="black"/>
                </a:solidFill>
              </a:rPr>
              <a:t> me </a:t>
            </a:r>
            <a:r>
              <a:rPr lang="en-US" sz="2800" b="1" dirty="0" err="1" smtClean="0">
                <a:solidFill>
                  <a:prstClr val="black"/>
                </a:solidFill>
              </a:rPr>
              <a:t>conocerán</a:t>
            </a:r>
            <a:r>
              <a:rPr lang="en-US" sz="2800" b="1" dirty="0" smtClean="0">
                <a:solidFill>
                  <a:prstClr val="black"/>
                </a:solidFill>
              </a:rPr>
              <a:t>; </a:t>
            </a:r>
            <a:r>
              <a:rPr lang="en-US" sz="2800" b="1" dirty="0">
                <a:solidFill>
                  <a:prstClr val="black"/>
                </a:solidFill>
              </a:rPr>
              <a:t>no </a:t>
            </a:r>
            <a:r>
              <a:rPr lang="en-US" sz="2800" b="1" dirty="0" err="1" smtClean="0">
                <a:solidFill>
                  <a:prstClr val="black"/>
                </a:solidFill>
              </a:rPr>
              <a:t>habrá</a:t>
            </a:r>
            <a:r>
              <a:rPr lang="en-US" sz="2800" b="1" dirty="0" smtClean="0">
                <a:solidFill>
                  <a:prstClr val="black"/>
                </a:solidFill>
              </a:rPr>
              <a:t> que </a:t>
            </a:r>
            <a:r>
              <a:rPr lang="en-US" sz="2800" b="1" dirty="0" err="1" smtClean="0">
                <a:solidFill>
                  <a:prstClr val="black"/>
                </a:solidFill>
              </a:rPr>
              <a:t>ense</a:t>
            </a:r>
            <a:r>
              <a:rPr lang="es-MX" sz="2800" b="1" dirty="0" err="1" smtClean="0">
                <a:solidFill>
                  <a:prstClr val="black"/>
                </a:solidFill>
              </a:rPr>
              <a:t>ñar</a:t>
            </a:r>
            <a:r>
              <a:rPr lang="es-MX" sz="2800" b="1" dirty="0" smtClean="0">
                <a:solidFill>
                  <a:prstClr val="black"/>
                </a:solidFill>
              </a:rPr>
              <a:t> acerca de mí” 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41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4.  </a:t>
            </a:r>
            <a:r>
              <a:rPr lang="en-US" sz="2800" b="1" dirty="0" smtClean="0">
                <a:solidFill>
                  <a:prstClr val="black"/>
                </a:solidFill>
              </a:rPr>
              <a:t>“</a:t>
            </a:r>
            <a:r>
              <a:rPr lang="en-US" sz="2800" b="1" dirty="0" err="1" smtClean="0">
                <a:solidFill>
                  <a:prstClr val="black"/>
                </a:solidFill>
              </a:rPr>
              <a:t>Perdonaré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sus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pecados</a:t>
            </a:r>
            <a:r>
              <a:rPr lang="en-US" sz="2800" b="1" dirty="0" smtClean="0">
                <a:solidFill>
                  <a:prstClr val="black"/>
                </a:solidFill>
              </a:rPr>
              <a:t>”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1752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1F497D"/>
                </a:solidFill>
              </a:rPr>
              <a:t>Santificación</a:t>
            </a:r>
            <a:endParaRPr lang="en-US" sz="2400" b="1" dirty="0">
              <a:solidFill>
                <a:srgbClr val="1F497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6625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1F497D"/>
                </a:solidFill>
              </a:rPr>
              <a:t>Reconciliación</a:t>
            </a:r>
            <a:r>
              <a:rPr lang="en-US" sz="2400" b="1" dirty="0" smtClean="0">
                <a:solidFill>
                  <a:srgbClr val="1F497D"/>
                </a:solidFill>
              </a:rPr>
              <a:t> </a:t>
            </a:r>
            <a:endParaRPr lang="en-US" sz="2400" b="1" dirty="0">
              <a:solidFill>
                <a:srgbClr val="1F497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39579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1F497D"/>
                </a:solidFill>
              </a:rPr>
              <a:t>Revelación</a:t>
            </a:r>
            <a:r>
              <a:rPr lang="en-US" sz="2400" b="1" dirty="0" smtClean="0">
                <a:solidFill>
                  <a:srgbClr val="1F497D"/>
                </a:solidFill>
              </a:rPr>
              <a:t> /</a:t>
            </a:r>
            <a:r>
              <a:rPr lang="en-US" sz="2400" b="1" dirty="0" err="1" smtClean="0">
                <a:solidFill>
                  <a:srgbClr val="1F497D"/>
                </a:solidFill>
              </a:rPr>
              <a:t>Misión</a:t>
            </a:r>
            <a:endParaRPr lang="en-US" sz="2400" b="1" dirty="0">
              <a:solidFill>
                <a:srgbClr val="1F497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48723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1F497D"/>
                </a:solidFill>
              </a:rPr>
              <a:t>Justificación</a:t>
            </a:r>
            <a:endParaRPr lang="en-US" sz="2400" b="1" dirty="0">
              <a:solidFill>
                <a:srgbClr val="1F497D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057400" y="5278904"/>
            <a:ext cx="4783360" cy="11980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en-US" sz="5000" b="1" dirty="0" smtClean="0">
                <a:ln w="50800"/>
                <a:solidFill>
                  <a:schemeClr val="tx2"/>
                </a:solidFill>
              </a:rPr>
              <a:t>¡</a:t>
            </a:r>
            <a:r>
              <a:rPr lang="en-US" sz="5000" b="1" dirty="0" err="1" smtClean="0">
                <a:ln w="50800"/>
                <a:solidFill>
                  <a:schemeClr val="tx2"/>
                </a:solidFill>
              </a:rPr>
              <a:t>Es</a:t>
            </a:r>
            <a:r>
              <a:rPr lang="en-US" sz="5000" b="1" dirty="0" smtClean="0">
                <a:ln w="50800"/>
                <a:solidFill>
                  <a:schemeClr val="tx2"/>
                </a:solidFill>
              </a:rPr>
              <a:t> el </a:t>
            </a:r>
            <a:r>
              <a:rPr lang="en-US" sz="5000" b="1" dirty="0" err="1" smtClean="0">
                <a:ln w="50800"/>
                <a:solidFill>
                  <a:schemeClr val="tx2"/>
                </a:solidFill>
              </a:rPr>
              <a:t>Evangelio</a:t>
            </a:r>
            <a:r>
              <a:rPr lang="en-US" sz="5000" b="1" dirty="0" smtClean="0">
                <a:ln w="50800"/>
                <a:solidFill>
                  <a:schemeClr val="tx2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90354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 hands  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392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3040" y="76200"/>
            <a:ext cx="7602760" cy="12926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000" b="1" dirty="0" smtClean="0">
                <a:ln w="50800"/>
                <a:solidFill>
                  <a:srgbClr val="1F497D"/>
                </a:solidFill>
              </a:rPr>
              <a:t>La </a:t>
            </a:r>
            <a:r>
              <a:rPr lang="en-US" sz="5000" b="1" dirty="0" err="1" smtClean="0">
                <a:ln w="50800"/>
                <a:solidFill>
                  <a:srgbClr val="1F497D"/>
                </a:solidFill>
              </a:rPr>
              <a:t>esencia</a:t>
            </a:r>
            <a:r>
              <a:rPr lang="en-US" sz="5000" b="1" dirty="0" smtClean="0">
                <a:ln w="50800"/>
                <a:solidFill>
                  <a:srgbClr val="1F497D"/>
                </a:solidFill>
              </a:rPr>
              <a:t> </a:t>
            </a:r>
            <a:r>
              <a:rPr lang="en-US" sz="4000" b="1" dirty="0" smtClean="0">
                <a:ln w="50800"/>
                <a:solidFill>
                  <a:srgbClr val="1F497D"/>
                </a:solidFill>
              </a:rPr>
              <a:t>(</a:t>
            </a:r>
            <a:r>
              <a:rPr lang="en-US" sz="4000" b="1" dirty="0" err="1" smtClean="0">
                <a:ln w="50800"/>
                <a:solidFill>
                  <a:srgbClr val="1F497D"/>
                </a:solidFill>
              </a:rPr>
              <a:t>ADN</a:t>
            </a:r>
            <a:r>
              <a:rPr lang="en-US" sz="4000" b="1" dirty="0" smtClean="0">
                <a:ln w="50800"/>
                <a:solidFill>
                  <a:srgbClr val="1F497D"/>
                </a:solidFill>
              </a:rPr>
              <a:t>)</a:t>
            </a:r>
            <a:r>
              <a:rPr lang="en-US" sz="5000" b="1" dirty="0" smtClean="0">
                <a:ln w="50800"/>
                <a:solidFill>
                  <a:srgbClr val="1F497D"/>
                </a:solidFill>
              </a:rPr>
              <a:t> del </a:t>
            </a:r>
            <a:r>
              <a:rPr lang="en-US" sz="5000" b="1" dirty="0" err="1" smtClean="0">
                <a:ln w="50800"/>
                <a:solidFill>
                  <a:srgbClr val="1F497D"/>
                </a:solidFill>
              </a:rPr>
              <a:t>Pacto</a:t>
            </a:r>
            <a:r>
              <a:rPr lang="en-US" sz="5000" b="1" dirty="0" smtClean="0">
                <a:ln w="50800"/>
                <a:solidFill>
                  <a:srgbClr val="1F497D"/>
                </a:solidFill>
              </a:rPr>
              <a:t> </a:t>
            </a:r>
            <a:endParaRPr lang="en-US" sz="5000" b="1" dirty="0">
              <a:ln w="50800"/>
              <a:solidFill>
                <a:srgbClr val="1F497D"/>
              </a:solidFill>
            </a:endParaRPr>
          </a:p>
          <a:p>
            <a:pPr algn="ctr"/>
            <a:r>
              <a:rPr lang="en-US" sz="2800" b="1" dirty="0" err="1">
                <a:ln w="50800"/>
                <a:solidFill>
                  <a:srgbClr val="1F497D"/>
                </a:solidFill>
              </a:rPr>
              <a:t>Jer</a:t>
            </a:r>
            <a:r>
              <a:rPr lang="en-US" sz="2800" b="1" dirty="0">
                <a:ln w="50800"/>
                <a:solidFill>
                  <a:srgbClr val="1F497D"/>
                </a:solidFill>
              </a:rPr>
              <a:t> 31:31-34; Heb 8:10-12</a:t>
            </a:r>
            <a:endParaRPr lang="en-US" sz="2400" b="1" dirty="0">
              <a:ln w="50800"/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2954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“</a:t>
            </a:r>
            <a:r>
              <a:rPr lang="en-US" sz="2800" b="1" dirty="0" err="1" smtClean="0">
                <a:solidFill>
                  <a:prstClr val="black"/>
                </a:solidFill>
              </a:rPr>
              <a:t>Escribiré</a:t>
            </a:r>
            <a:r>
              <a:rPr lang="en-US" sz="2800" b="1" dirty="0" smtClean="0">
                <a:solidFill>
                  <a:prstClr val="black"/>
                </a:solidFill>
              </a:rPr>
              <a:t> mi ley </a:t>
            </a:r>
            <a:r>
              <a:rPr lang="en-US" sz="2800" b="1" dirty="0" err="1" smtClean="0">
                <a:solidFill>
                  <a:prstClr val="black"/>
                </a:solidFill>
              </a:rPr>
              <a:t>en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sus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corazones</a:t>
            </a:r>
            <a:r>
              <a:rPr lang="en-US" sz="2800" b="1" dirty="0" smtClean="0">
                <a:solidFill>
                  <a:prstClr val="black"/>
                </a:solidFill>
              </a:rPr>
              <a:t>” 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2098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2.  </a:t>
            </a:r>
            <a:r>
              <a:rPr lang="en-US" sz="2800" b="1" dirty="0" smtClean="0">
                <a:solidFill>
                  <a:prstClr val="black"/>
                </a:solidFill>
              </a:rPr>
              <a:t>“</a:t>
            </a:r>
            <a:r>
              <a:rPr lang="en-US" sz="2800" b="1" dirty="0" err="1" smtClean="0">
                <a:solidFill>
                  <a:prstClr val="black"/>
                </a:solidFill>
              </a:rPr>
              <a:t>Seré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su</a:t>
            </a:r>
            <a:r>
              <a:rPr lang="en-US" sz="2800" b="1" dirty="0" smtClean="0">
                <a:solidFill>
                  <a:prstClr val="black"/>
                </a:solidFill>
              </a:rPr>
              <a:t> Dios y </a:t>
            </a:r>
            <a:r>
              <a:rPr lang="en-US" sz="2800" b="1" dirty="0" err="1" smtClean="0">
                <a:solidFill>
                  <a:prstClr val="black"/>
                </a:solidFill>
              </a:rPr>
              <a:t>ellos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serán</a:t>
            </a:r>
            <a:r>
              <a:rPr lang="en-US" sz="2800" b="1" dirty="0" smtClean="0">
                <a:solidFill>
                  <a:prstClr val="black"/>
                </a:solidFill>
              </a:rPr>
              <a:t> mi pueblo” 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1242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b="1" dirty="0">
                <a:solidFill>
                  <a:prstClr val="black"/>
                </a:solidFill>
              </a:rPr>
              <a:t>3.  </a:t>
            </a:r>
            <a:r>
              <a:rPr lang="en-US" sz="2800" b="1" dirty="0" smtClean="0">
                <a:solidFill>
                  <a:prstClr val="black"/>
                </a:solidFill>
              </a:rPr>
              <a:t>“</a:t>
            </a:r>
            <a:r>
              <a:rPr lang="en-US" sz="2800" b="1" dirty="0" err="1" smtClean="0">
                <a:solidFill>
                  <a:prstClr val="black"/>
                </a:solidFill>
              </a:rPr>
              <a:t>Todos</a:t>
            </a:r>
            <a:r>
              <a:rPr lang="en-US" sz="2800" b="1" dirty="0" smtClean="0">
                <a:solidFill>
                  <a:prstClr val="black"/>
                </a:solidFill>
              </a:rPr>
              <a:t> me </a:t>
            </a:r>
            <a:r>
              <a:rPr lang="en-US" sz="2800" b="1" dirty="0" err="1" smtClean="0">
                <a:solidFill>
                  <a:prstClr val="black"/>
                </a:solidFill>
              </a:rPr>
              <a:t>conocerán</a:t>
            </a:r>
            <a:r>
              <a:rPr lang="en-US" sz="2800" b="1" dirty="0" smtClean="0">
                <a:solidFill>
                  <a:prstClr val="black"/>
                </a:solidFill>
              </a:rPr>
              <a:t>; </a:t>
            </a:r>
            <a:r>
              <a:rPr lang="en-US" sz="2800" b="1" dirty="0">
                <a:solidFill>
                  <a:prstClr val="black"/>
                </a:solidFill>
              </a:rPr>
              <a:t>no </a:t>
            </a:r>
            <a:r>
              <a:rPr lang="en-US" sz="2800" b="1" dirty="0" err="1" smtClean="0">
                <a:solidFill>
                  <a:prstClr val="black"/>
                </a:solidFill>
              </a:rPr>
              <a:t>habrá</a:t>
            </a:r>
            <a:r>
              <a:rPr lang="en-US" sz="2800" b="1" dirty="0" smtClean="0">
                <a:solidFill>
                  <a:prstClr val="black"/>
                </a:solidFill>
              </a:rPr>
              <a:t> que </a:t>
            </a:r>
            <a:r>
              <a:rPr lang="en-US" sz="2800" b="1" dirty="0" err="1" smtClean="0">
                <a:solidFill>
                  <a:prstClr val="black"/>
                </a:solidFill>
              </a:rPr>
              <a:t>ense</a:t>
            </a:r>
            <a:r>
              <a:rPr lang="es-MX" sz="2800" b="1" dirty="0" err="1" smtClean="0">
                <a:solidFill>
                  <a:prstClr val="black"/>
                </a:solidFill>
              </a:rPr>
              <a:t>ñar</a:t>
            </a:r>
            <a:r>
              <a:rPr lang="es-MX" sz="2800" b="1" dirty="0" smtClean="0">
                <a:solidFill>
                  <a:prstClr val="black"/>
                </a:solidFill>
              </a:rPr>
              <a:t> acerca de mí” 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41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4.  </a:t>
            </a:r>
            <a:r>
              <a:rPr lang="en-US" sz="2800" b="1" dirty="0" smtClean="0">
                <a:solidFill>
                  <a:prstClr val="black"/>
                </a:solidFill>
              </a:rPr>
              <a:t>“</a:t>
            </a:r>
            <a:r>
              <a:rPr lang="en-US" sz="2800" b="1" dirty="0" err="1" smtClean="0">
                <a:solidFill>
                  <a:prstClr val="black"/>
                </a:solidFill>
              </a:rPr>
              <a:t>Perdonaré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sus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pecados</a:t>
            </a:r>
            <a:r>
              <a:rPr lang="en-US" sz="2800" b="1" dirty="0" smtClean="0">
                <a:solidFill>
                  <a:prstClr val="black"/>
                </a:solidFill>
              </a:rPr>
              <a:t>”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1752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1F497D"/>
                </a:solidFill>
              </a:rPr>
              <a:t>Santificación</a:t>
            </a:r>
            <a:endParaRPr lang="en-US" sz="2400" b="1" dirty="0">
              <a:solidFill>
                <a:srgbClr val="1F497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6625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1F497D"/>
                </a:solidFill>
              </a:rPr>
              <a:t>Reconciliación</a:t>
            </a:r>
            <a:r>
              <a:rPr lang="en-US" sz="2400" b="1" dirty="0" smtClean="0">
                <a:solidFill>
                  <a:srgbClr val="1F497D"/>
                </a:solidFill>
              </a:rPr>
              <a:t> </a:t>
            </a:r>
            <a:endParaRPr lang="en-US" sz="2400" b="1" dirty="0">
              <a:solidFill>
                <a:srgbClr val="1F497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39579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1F497D"/>
                </a:solidFill>
              </a:rPr>
              <a:t>Revelación</a:t>
            </a:r>
            <a:r>
              <a:rPr lang="en-US" sz="2400" b="1" dirty="0" smtClean="0">
                <a:solidFill>
                  <a:srgbClr val="1F497D"/>
                </a:solidFill>
              </a:rPr>
              <a:t> /</a:t>
            </a:r>
            <a:r>
              <a:rPr lang="en-US" sz="2400" b="1" dirty="0" err="1" smtClean="0">
                <a:solidFill>
                  <a:srgbClr val="1F497D"/>
                </a:solidFill>
              </a:rPr>
              <a:t>Misión</a:t>
            </a:r>
            <a:endParaRPr lang="en-US" sz="2400" b="1" dirty="0">
              <a:solidFill>
                <a:srgbClr val="1F497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48723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1F497D"/>
                </a:solidFill>
              </a:rPr>
              <a:t>Justificación</a:t>
            </a:r>
            <a:endParaRPr lang="en-US" sz="2400" b="1" dirty="0">
              <a:solidFill>
                <a:srgbClr val="1F497D"/>
              </a:solidFill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533400" y="5399782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herederos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las </a:t>
            </a:r>
            <a:r>
              <a:rPr 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promesas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 se </a:t>
            </a:r>
            <a:r>
              <a:rPr 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caracterizan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obedecer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voluntad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7579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hlinkHover r:id="" action="ppaction://noaction" highlightClick="1"/>
          </p:cNvPr>
          <p:cNvCxnSpPr/>
          <p:nvPr/>
        </p:nvCxnSpPr>
        <p:spPr>
          <a:xfrm>
            <a:off x="0" y="6705600"/>
            <a:ext cx="9144000" cy="0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0" y="2780928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7504" y="300335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“New Covenant”  –  “Everlasting Covenant”  –  “Everlasting Gospel</a:t>
            </a:r>
            <a:endParaRPr lang="en-US" sz="2400" b="1" dirty="0">
              <a:solidFill>
                <a:prstClr val="black"/>
              </a:solidFill>
              <a:effectLst>
                <a:glow rad="139700">
                  <a:srgbClr val="4F81BD">
                    <a:satMod val="175000"/>
                    <a:alpha val="40000"/>
                  </a:srgbClr>
                </a:glow>
              </a:effectLst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495800" y="3736777"/>
            <a:ext cx="0" cy="1597223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886200" y="4114800"/>
            <a:ext cx="1219200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514600" y="4267200"/>
            <a:ext cx="17990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prstClr val="black"/>
                </a:solidFill>
              </a:rPr>
              <a:t>“My righteousness… My salvation”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(Isa 51:5-6)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87624" y="1063823"/>
            <a:ext cx="6737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Promise 1: </a:t>
            </a:r>
            <a:r>
              <a:rPr lang="en-US" sz="1400" b="1" dirty="0">
                <a:solidFill>
                  <a:prstClr val="black"/>
                </a:solidFill>
              </a:rPr>
              <a:t>“I will put My laws in their mind and write them on their hearts.”</a:t>
            </a:r>
            <a:r>
              <a:rPr lang="en-US" sz="1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 </a:t>
            </a:r>
            <a:endParaRPr lang="en-US" sz="1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47800" y="666690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Jer 31:33-34; Heb 8:10-12; 13:20; Rev 14:6 (NJKV)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87624" y="1368623"/>
            <a:ext cx="6737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Promise 2: </a:t>
            </a:r>
            <a:r>
              <a:rPr lang="en-US" sz="1400" b="1" dirty="0" smtClean="0">
                <a:solidFill>
                  <a:prstClr val="black"/>
                </a:solidFill>
              </a:rPr>
              <a:t>“I will be their God, and they shall be My people.”</a:t>
            </a:r>
            <a:endParaRPr lang="en-US" sz="1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187624" y="1673423"/>
            <a:ext cx="7727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Promise 3: </a:t>
            </a:r>
            <a:r>
              <a:rPr lang="en-US" sz="1400" b="1" dirty="0">
                <a:solidFill>
                  <a:prstClr val="black"/>
                </a:solidFill>
              </a:rPr>
              <a:t>“None of them shall teach his </a:t>
            </a:r>
            <a:r>
              <a:rPr lang="en-US" sz="1400" b="1" dirty="0" smtClean="0">
                <a:solidFill>
                  <a:prstClr val="black"/>
                </a:solidFill>
              </a:rPr>
              <a:t>neighbor…saying</a:t>
            </a:r>
            <a:r>
              <a:rPr lang="en-US" sz="1400" b="1" dirty="0">
                <a:solidFill>
                  <a:prstClr val="black"/>
                </a:solidFill>
              </a:rPr>
              <a:t>, ‘Know the Lord,’ for all shall know Me.”</a:t>
            </a:r>
            <a:r>
              <a:rPr lang="en-US" sz="1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 </a:t>
            </a:r>
            <a:endParaRPr lang="en-US" sz="1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87624" y="1991380"/>
            <a:ext cx="6737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4075" indent="-854075"/>
            <a:r>
              <a:rPr lang="en-US" sz="1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Promise 4: </a:t>
            </a:r>
            <a:r>
              <a:rPr lang="en-US" sz="1400" b="1" dirty="0">
                <a:solidFill>
                  <a:prstClr val="black"/>
                </a:solidFill>
              </a:rPr>
              <a:t>“I will be merciful to their unrighteousness, and their </a:t>
            </a:r>
            <a:r>
              <a:rPr lang="en-US" sz="1400" b="1" dirty="0" smtClean="0">
                <a:solidFill>
                  <a:prstClr val="black"/>
                </a:solidFill>
              </a:rPr>
              <a:t>sins…I </a:t>
            </a:r>
            <a:r>
              <a:rPr lang="en-US" sz="1400" b="1" dirty="0">
                <a:solidFill>
                  <a:prstClr val="black"/>
                </a:solidFill>
              </a:rPr>
              <a:t>will remember no more</a:t>
            </a:r>
            <a:r>
              <a:rPr lang="en-US" sz="1400" b="1" dirty="0" smtClean="0">
                <a:solidFill>
                  <a:prstClr val="black"/>
                </a:solidFill>
              </a:rPr>
              <a:t>.”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733800" y="2362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Isaiah 51-55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648200" y="4275892"/>
            <a:ext cx="18371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prstClr val="black"/>
                </a:solidFill>
              </a:rPr>
              <a:t>“Covenant </a:t>
            </a:r>
            <a:r>
              <a:rPr lang="en-US" sz="1300" b="1" dirty="0">
                <a:solidFill>
                  <a:prstClr val="black"/>
                </a:solidFill>
              </a:rPr>
              <a:t>of </a:t>
            </a:r>
            <a:r>
              <a:rPr lang="en-US" sz="1300" b="1" dirty="0" smtClean="0">
                <a:solidFill>
                  <a:prstClr val="black"/>
                </a:solidFill>
              </a:rPr>
              <a:t>peace</a:t>
            </a:r>
            <a:r>
              <a:rPr lang="en-US" sz="1300" b="1" dirty="0">
                <a:solidFill>
                  <a:prstClr val="black"/>
                </a:solidFill>
              </a:rPr>
              <a:t>” </a:t>
            </a:r>
            <a:r>
              <a:rPr lang="en-US" sz="1300" b="1" dirty="0" smtClean="0">
                <a:solidFill>
                  <a:prstClr val="black"/>
                </a:solidFill>
              </a:rPr>
              <a:t>  “Everlasting </a:t>
            </a:r>
            <a:r>
              <a:rPr lang="en-US" sz="1300" b="1" dirty="0">
                <a:solidFill>
                  <a:prstClr val="black"/>
                </a:solidFill>
              </a:rPr>
              <a:t>covenant ”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(Isa 54:10; 55:6)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28600" y="496318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Promise 1: </a:t>
            </a:r>
            <a:r>
              <a:rPr lang="en-US" sz="1400" b="1" dirty="0">
                <a:solidFill>
                  <a:prstClr val="black"/>
                </a:solidFill>
              </a:rPr>
              <a:t>“Listen to Me, </a:t>
            </a:r>
            <a:r>
              <a:rPr lang="en-US" sz="1400" b="1" dirty="0" smtClean="0">
                <a:solidFill>
                  <a:prstClr val="black"/>
                </a:solidFill>
              </a:rPr>
              <a:t>you…in whose heart is my law ” </a:t>
            </a:r>
            <a:r>
              <a:rPr lang="en-US" sz="1400" dirty="0" smtClean="0">
                <a:solidFill>
                  <a:prstClr val="black"/>
                </a:solidFill>
              </a:rPr>
              <a:t>(Isa 51:7)</a:t>
            </a:r>
            <a:r>
              <a:rPr lang="en-US" sz="1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 </a:t>
            </a:r>
            <a:endParaRPr lang="en-US" sz="1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28600" y="587758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Promise 2: </a:t>
            </a:r>
            <a:r>
              <a:rPr lang="en-US" sz="1400" b="1" dirty="0">
                <a:solidFill>
                  <a:prstClr val="black"/>
                </a:solidFill>
              </a:rPr>
              <a:t>“I am the Lord your </a:t>
            </a:r>
            <a:r>
              <a:rPr lang="en-US" sz="1400" b="1" dirty="0" smtClean="0">
                <a:solidFill>
                  <a:prstClr val="black"/>
                </a:solidFill>
              </a:rPr>
              <a:t>God…You </a:t>
            </a:r>
            <a:r>
              <a:rPr lang="en-US" sz="1400" b="1" dirty="0">
                <a:solidFill>
                  <a:prstClr val="black"/>
                </a:solidFill>
              </a:rPr>
              <a:t>are My </a:t>
            </a:r>
            <a:r>
              <a:rPr lang="en-US" sz="1400" b="1" dirty="0" smtClean="0">
                <a:solidFill>
                  <a:prstClr val="black"/>
                </a:solidFill>
              </a:rPr>
              <a:t>people” (</a:t>
            </a:r>
            <a:r>
              <a:rPr lang="en-US" sz="1400" dirty="0" smtClean="0">
                <a:solidFill>
                  <a:prstClr val="black"/>
                </a:solidFill>
              </a:rPr>
              <a:t>Isa 51:15-16)</a:t>
            </a:r>
            <a:endParaRPr lang="en-US" sz="140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181600" y="4913293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Promise 3: </a:t>
            </a:r>
            <a:r>
              <a:rPr lang="en-US" sz="1400" b="1" dirty="0" smtClean="0">
                <a:solidFill>
                  <a:prstClr val="black"/>
                </a:solidFill>
              </a:rPr>
              <a:t>“You </a:t>
            </a:r>
            <a:r>
              <a:rPr lang="en-US" sz="1400" b="1" dirty="0">
                <a:solidFill>
                  <a:prstClr val="black"/>
                </a:solidFill>
              </a:rPr>
              <a:t>shall call a nation you do not </a:t>
            </a:r>
            <a:r>
              <a:rPr lang="en-US" sz="1400" b="1" dirty="0" smtClean="0">
                <a:solidFill>
                  <a:prstClr val="black"/>
                </a:solidFill>
              </a:rPr>
              <a:t>know, and nations…shall run to you, because of the L</a:t>
            </a:r>
            <a:r>
              <a:rPr lang="en-US" sz="1100" b="1" dirty="0" smtClean="0">
                <a:solidFill>
                  <a:prstClr val="black"/>
                </a:solidFill>
              </a:rPr>
              <a:t>ORD</a:t>
            </a:r>
            <a:r>
              <a:rPr lang="en-US" sz="1400" b="1" dirty="0" smtClean="0">
                <a:solidFill>
                  <a:prstClr val="black"/>
                </a:solidFill>
              </a:rPr>
              <a:t> your God, for He has glorified you” </a:t>
            </a:r>
            <a:r>
              <a:rPr lang="en-US" sz="1400" dirty="0" smtClean="0">
                <a:solidFill>
                  <a:prstClr val="black"/>
                </a:solidFill>
              </a:rPr>
              <a:t>(Isa 55:5).</a:t>
            </a:r>
            <a:r>
              <a:rPr lang="en-US" sz="1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 </a:t>
            </a:r>
            <a:endParaRPr lang="en-US" sz="1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81600" y="5814536"/>
            <a:ext cx="373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Promise 4: </a:t>
            </a:r>
            <a:r>
              <a:rPr lang="en-US" sz="1400" b="1" dirty="0">
                <a:solidFill>
                  <a:prstClr val="black"/>
                </a:solidFill>
              </a:rPr>
              <a:t>“Let the wicked forsake his </a:t>
            </a:r>
            <a:r>
              <a:rPr lang="en-US" sz="1400" b="1" dirty="0" smtClean="0">
                <a:solidFill>
                  <a:prstClr val="black"/>
                </a:solidFill>
              </a:rPr>
              <a:t>way…Let him return to the L</a:t>
            </a:r>
            <a:r>
              <a:rPr lang="en-US" sz="1100" b="1" dirty="0" smtClean="0">
                <a:solidFill>
                  <a:prstClr val="black"/>
                </a:solidFill>
              </a:rPr>
              <a:t>ORD</a:t>
            </a:r>
            <a:r>
              <a:rPr lang="en-US" sz="1400" b="1" dirty="0" smtClean="0">
                <a:solidFill>
                  <a:prstClr val="black"/>
                </a:solidFill>
              </a:rPr>
              <a:t>…for He will abundantly pardon ” </a:t>
            </a:r>
            <a:r>
              <a:rPr lang="en-US" sz="1400" dirty="0" smtClean="0">
                <a:solidFill>
                  <a:prstClr val="black"/>
                </a:solidFill>
              </a:rPr>
              <a:t>(Isa 55:7).</a:t>
            </a:r>
            <a:r>
              <a:rPr lang="en-US" sz="1400" b="1" dirty="0" smtClean="0">
                <a:solidFill>
                  <a:prstClr val="black"/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</a:effectLst>
              </a:rPr>
              <a:t> </a:t>
            </a:r>
            <a:endParaRPr lang="en-US" sz="1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886200" y="5376446"/>
            <a:ext cx="1261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Isaiah 53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844280" y="5605046"/>
            <a:ext cx="1261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Jesus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2667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0" indent="-120650">
              <a:buFont typeface="Arial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“He was </a:t>
            </a:r>
            <a:r>
              <a:rPr lang="en-US" sz="1400" b="1" dirty="0" smtClean="0">
                <a:solidFill>
                  <a:prstClr val="black"/>
                </a:solidFill>
              </a:rPr>
              <a:t>…</a:t>
            </a:r>
            <a:r>
              <a:rPr lang="en-US" sz="1400" b="1" dirty="0">
                <a:solidFill>
                  <a:prstClr val="black"/>
                </a:solidFill>
              </a:rPr>
              <a:t>led as a lamb to the </a:t>
            </a:r>
            <a:r>
              <a:rPr lang="en-US" sz="1400" b="1" dirty="0" smtClean="0">
                <a:solidFill>
                  <a:prstClr val="black"/>
                </a:solidFill>
              </a:rPr>
              <a:t>slaughter…wounded for our transgressions…bruised for our iniquities; the chastisement for our peace was upon Him, and by His stripes we are healed” (Isa 53:4-7). </a:t>
            </a:r>
            <a:endParaRPr lang="en-US" sz="1400" b="1" dirty="0">
              <a:solidFill>
                <a:prstClr val="black"/>
              </a:solidFill>
            </a:endParaRPr>
          </a:p>
        </p:txBody>
      </p:sp>
      <p:cxnSp>
        <p:nvCxnSpPr>
          <p:cNvPr id="23" name="Straight Connector 22">
            <a:hlinkHover r:id="" action="ppaction://noaction" highlightClick="1"/>
          </p:cNvPr>
          <p:cNvCxnSpPr/>
          <p:nvPr/>
        </p:nvCxnSpPr>
        <p:spPr>
          <a:xfrm>
            <a:off x="0" y="152400"/>
            <a:ext cx="9144000" cy="0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3400" y="3124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0" indent="-120650">
              <a:buFont typeface="Arial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“…my word [the four NC promises] </a:t>
            </a:r>
            <a:r>
              <a:rPr lang="en-US" sz="1400" b="1" dirty="0">
                <a:solidFill>
                  <a:prstClr val="black"/>
                </a:solidFill>
              </a:rPr>
              <a:t>that goes out from my </a:t>
            </a:r>
            <a:r>
              <a:rPr lang="en-US" sz="1400" b="1" dirty="0" smtClean="0">
                <a:solidFill>
                  <a:prstClr val="black"/>
                </a:solidFill>
              </a:rPr>
              <a:t>mouth…will </a:t>
            </a:r>
            <a:r>
              <a:rPr lang="en-US" sz="1400" b="1" dirty="0">
                <a:solidFill>
                  <a:prstClr val="black"/>
                </a:solidFill>
              </a:rPr>
              <a:t>not return to me empty</a:t>
            </a:r>
            <a:r>
              <a:rPr lang="en-US" sz="1400" b="1" dirty="0" smtClean="0">
                <a:solidFill>
                  <a:prstClr val="black"/>
                </a:solidFill>
              </a:rPr>
              <a:t>, but </a:t>
            </a:r>
            <a:r>
              <a:rPr lang="en-US" sz="1400" b="1" dirty="0">
                <a:solidFill>
                  <a:prstClr val="black"/>
                </a:solidFill>
              </a:rPr>
              <a:t>will accomplish what I </a:t>
            </a:r>
            <a:r>
              <a:rPr lang="en-US" sz="1400" b="1" dirty="0" smtClean="0">
                <a:solidFill>
                  <a:prstClr val="black"/>
                </a:solidFill>
              </a:rPr>
              <a:t>desire </a:t>
            </a:r>
            <a:r>
              <a:rPr lang="en-US" sz="1400" b="1" dirty="0">
                <a:solidFill>
                  <a:prstClr val="black"/>
                </a:solidFill>
              </a:rPr>
              <a:t>and achieve the purpose for which I sent it.” </a:t>
            </a:r>
            <a:r>
              <a:rPr lang="en-US" sz="1400" b="1" dirty="0" smtClean="0">
                <a:solidFill>
                  <a:prstClr val="black"/>
                </a:solidFill>
              </a:rPr>
              <a:t>(Isa 55:11) 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14600" y="4267200"/>
            <a:ext cx="17990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prstClr val="black"/>
                </a:solidFill>
              </a:rPr>
              <a:t>“Good news [gospel]…</a:t>
            </a:r>
          </a:p>
          <a:p>
            <a:pPr algn="ctr"/>
            <a:r>
              <a:rPr lang="en-US" sz="1300" b="1" dirty="0" smtClean="0">
                <a:solidFill>
                  <a:prstClr val="black"/>
                </a:solidFill>
              </a:rPr>
              <a:t>[of] salvation”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(Isa 51:5-6; 52:7)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38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8" grpId="1"/>
      <p:bldP spid="61" grpId="0"/>
      <p:bldP spid="64" grpId="0"/>
      <p:bldP spid="65" grpId="0"/>
      <p:bldP spid="72" grpId="0"/>
      <p:bldP spid="83" grpId="0"/>
      <p:bldP spid="84" grpId="0"/>
      <p:bldP spid="91" grpId="0"/>
      <p:bldP spid="93" grpId="0"/>
      <p:bldP spid="94" grpId="0"/>
      <p:bldP spid="100" grpId="0"/>
      <p:bldP spid="101" grpId="0"/>
      <p:bldP spid="102" grpId="0"/>
      <p:bldP spid="22" grpId="0"/>
      <p:bldP spid="2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 hands  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68392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2014716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rgbClr val="1F497D"/>
                </a:solidFill>
              </a:rPr>
              <a:t>¿Y el </a:t>
            </a:r>
            <a:r>
              <a:rPr lang="en-US" sz="5400" b="1" dirty="0" err="1" smtClean="0">
                <a:ln w="50800"/>
                <a:solidFill>
                  <a:srgbClr val="1F497D"/>
                </a:solidFill>
              </a:rPr>
              <a:t>Sinaí</a:t>
            </a:r>
            <a:r>
              <a:rPr lang="en-US" sz="5400" b="1" dirty="0" smtClean="0">
                <a:ln w="50800"/>
                <a:solidFill>
                  <a:srgbClr val="1F497D"/>
                </a:solidFill>
              </a:rPr>
              <a:t>?</a:t>
            </a:r>
            <a:endParaRPr lang="en-US" sz="5400" b="1" dirty="0">
              <a:ln w="50800"/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57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9668" y="609600"/>
            <a:ext cx="8595732" cy="6019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2800" dirty="0" err="1" smtClean="0"/>
              <a:t>RVA</a:t>
            </a:r>
            <a:r>
              <a:rPr lang="es-MX" sz="2800" dirty="0" smtClean="0"/>
              <a:t> Heb. </a:t>
            </a:r>
            <a:r>
              <a:rPr lang="es-MX" sz="2800" dirty="0"/>
              <a:t>8:7-9</a:t>
            </a:r>
            <a:r>
              <a:rPr lang="es-MX" b="1" dirty="0"/>
              <a:t> </a:t>
            </a:r>
            <a:r>
              <a:rPr lang="es-MX" dirty="0"/>
              <a:t> </a:t>
            </a:r>
            <a:r>
              <a:rPr lang="es-MX" sz="3500" baseline="30000" dirty="0" smtClean="0"/>
              <a:t>7</a:t>
            </a:r>
            <a:r>
              <a:rPr lang="es-MX" sz="3500" dirty="0" smtClean="0"/>
              <a:t> </a:t>
            </a:r>
            <a:r>
              <a:rPr lang="es-MX" sz="3500" dirty="0"/>
              <a:t>Porque si el primer pacto hubiera sido sin </a:t>
            </a:r>
            <a:r>
              <a:rPr lang="es-MX" sz="3500" dirty="0" smtClean="0"/>
              <a:t>defecto </a:t>
            </a:r>
            <a:r>
              <a:rPr lang="es-MX" sz="35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s-MX" sz="35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ciertamente no lo era como se esperaría de una persona, condición de 2ª clase]</a:t>
            </a:r>
            <a:r>
              <a:rPr lang="es-MX" sz="3500" dirty="0" smtClean="0"/>
              <a:t>, </a:t>
            </a:r>
            <a:r>
              <a:rPr lang="es-MX" sz="3500" dirty="0"/>
              <a:t>no se habría procurado lugar para un segundo.  </a:t>
            </a:r>
            <a:r>
              <a:rPr lang="es-MX" sz="3500" baseline="30000" dirty="0"/>
              <a:t>8</a:t>
            </a:r>
            <a:r>
              <a:rPr lang="es-MX" sz="3500" dirty="0"/>
              <a:t> Porque reprendiéndoles </a:t>
            </a:r>
            <a:r>
              <a:rPr lang="es-MX" sz="35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[culpándolos] </a:t>
            </a:r>
            <a:r>
              <a:rPr lang="es-MX" sz="3500" dirty="0" smtClean="0"/>
              <a:t>dice</a:t>
            </a:r>
            <a:r>
              <a:rPr lang="es-MX" sz="3500" dirty="0"/>
              <a:t>: "He aquí vienen días," dice el Señor, "en que concluiré </a:t>
            </a:r>
            <a:r>
              <a:rPr lang="es-MX" sz="35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[consumaré] </a:t>
            </a:r>
            <a:r>
              <a:rPr lang="es-MX" sz="3500" dirty="0" smtClean="0"/>
              <a:t>con </a:t>
            </a:r>
            <a:r>
              <a:rPr lang="es-MX" sz="3500" dirty="0"/>
              <a:t>la casa de Israel y con la casa de Judá un nuevo </a:t>
            </a:r>
            <a:r>
              <a:rPr lang="es-MX" sz="3500" dirty="0" smtClean="0">
                <a:solidFill>
                  <a:srgbClr val="92D050"/>
                </a:solidFill>
              </a:rPr>
              <a:t>[renovado] </a:t>
            </a:r>
            <a:r>
              <a:rPr lang="es-MX" sz="3500" dirty="0" smtClean="0"/>
              <a:t>pacto</a:t>
            </a:r>
            <a:r>
              <a:rPr lang="es-MX" sz="3500" dirty="0"/>
              <a:t>;  </a:t>
            </a:r>
            <a:r>
              <a:rPr lang="es-MX" sz="3500" baseline="30000" dirty="0"/>
              <a:t>9</a:t>
            </a:r>
            <a:r>
              <a:rPr lang="es-MX" sz="3500" dirty="0"/>
              <a:t> no como el pacto que hice con sus padres en el día en que los tomé de la mano para sacarlos de la tierra de Egipto. </a:t>
            </a:r>
            <a:r>
              <a:rPr lang="es-MX" sz="3500" u="wavyHeavy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92D050"/>
                  </a:solidFill>
                </a:uFill>
              </a:rPr>
              <a:t>Porque ellos no </a:t>
            </a:r>
            <a:r>
              <a:rPr lang="es-MX" sz="3500" u="wavyHeav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92D050"/>
                  </a:solidFill>
                </a:uFill>
              </a:rPr>
              <a:t>permanecieron</a:t>
            </a:r>
            <a:r>
              <a:rPr lang="es-MX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5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[fielmente]</a:t>
            </a:r>
            <a:r>
              <a:rPr lang="es-MX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mi pacto</a:t>
            </a:r>
            <a:r>
              <a:rPr lang="es-MX" sz="3500" dirty="0"/>
              <a:t>, </a:t>
            </a:r>
            <a:r>
              <a:rPr lang="es-MX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yo dejé</a:t>
            </a:r>
            <a:r>
              <a:rPr lang="es-MX" sz="3500" dirty="0"/>
              <a:t> de preocuparme por ellos," dice el Señor. </a:t>
            </a:r>
            <a:r>
              <a:rPr lang="es-MX" sz="3500" baseline="30000" dirty="0" smtClean="0"/>
              <a:t> </a:t>
            </a:r>
            <a:endParaRPr lang="es-MX" sz="3500" dirty="0"/>
          </a:p>
        </p:txBody>
      </p:sp>
    </p:spTree>
    <p:extLst>
      <p:ext uri="{BB962C8B-B14F-4D97-AF65-F5344CB8AC3E}">
        <p14:creationId xmlns:p14="http://schemas.microsoft.com/office/powerpoint/2010/main" val="34113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52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eme20">
  <a:themeElements>
    <a:clrScheme name="Purple Template-Template">
      <a:dk1>
        <a:srgbClr val="000000"/>
      </a:dk1>
      <a:lt1>
        <a:srgbClr val="FFFFFF"/>
      </a:lt1>
      <a:dk2>
        <a:srgbClr val="663474"/>
      </a:dk2>
      <a:lt2>
        <a:srgbClr val="DBB7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2681E6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heme6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626</Words>
  <Application>Microsoft Office PowerPoint</Application>
  <PresentationFormat>Presentación en pantalla (4:3)</PresentationFormat>
  <Paragraphs>54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Wingdings</vt:lpstr>
      <vt:lpstr>Theme152</vt:lpstr>
      <vt:lpstr>Theme20</vt:lpstr>
      <vt:lpstr>Theme67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Granite or Ingrained:</dc:title>
  <dc:creator>Sk</dc:creator>
  <cp:lastModifiedBy>Alejo Aguilar</cp:lastModifiedBy>
  <cp:revision>33</cp:revision>
  <dcterms:created xsi:type="dcterms:W3CDTF">2012-07-15T18:35:43Z</dcterms:created>
  <dcterms:modified xsi:type="dcterms:W3CDTF">2016-03-08T19:26:05Z</dcterms:modified>
</cp:coreProperties>
</file>