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Lst>
  <p:notesMasterIdLst>
    <p:notesMasterId r:id="rId41"/>
  </p:notesMasterIdLst>
  <p:sldIdLst>
    <p:sldId id="257" r:id="rId5"/>
    <p:sldId id="265" r:id="rId6"/>
    <p:sldId id="269" r:id="rId7"/>
    <p:sldId id="326" r:id="rId8"/>
    <p:sldId id="327" r:id="rId9"/>
    <p:sldId id="329" r:id="rId10"/>
    <p:sldId id="283" r:id="rId11"/>
    <p:sldId id="342" r:id="rId12"/>
    <p:sldId id="293" r:id="rId13"/>
    <p:sldId id="300" r:id="rId14"/>
    <p:sldId id="336" r:id="rId15"/>
    <p:sldId id="334" r:id="rId16"/>
    <p:sldId id="337" r:id="rId17"/>
    <p:sldId id="338" r:id="rId18"/>
    <p:sldId id="339" r:id="rId19"/>
    <p:sldId id="340" r:id="rId20"/>
    <p:sldId id="341" r:id="rId21"/>
    <p:sldId id="343" r:id="rId22"/>
    <p:sldId id="344" r:id="rId23"/>
    <p:sldId id="349" r:id="rId24"/>
    <p:sldId id="350" r:id="rId25"/>
    <p:sldId id="284" r:id="rId26"/>
    <p:sldId id="285" r:id="rId27"/>
    <p:sldId id="286" r:id="rId28"/>
    <p:sldId id="287" r:id="rId29"/>
    <p:sldId id="288" r:id="rId30"/>
    <p:sldId id="289" r:id="rId31"/>
    <p:sldId id="302" r:id="rId32"/>
    <p:sldId id="303" r:id="rId33"/>
    <p:sldId id="332" r:id="rId34"/>
    <p:sldId id="308" r:id="rId35"/>
    <p:sldId id="335" r:id="rId36"/>
    <p:sldId id="345" r:id="rId37"/>
    <p:sldId id="346" r:id="rId38"/>
    <p:sldId id="347" r:id="rId39"/>
    <p:sldId id="34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11" autoAdjust="0"/>
  </p:normalViewPr>
  <p:slideViewPr>
    <p:cSldViewPr>
      <p:cViewPr varScale="1">
        <p:scale>
          <a:sx n="47" d="100"/>
          <a:sy n="47" d="100"/>
        </p:scale>
        <p:origin x="1576" y="52"/>
      </p:cViewPr>
      <p:guideLst>
        <p:guide orient="horz" pos="2160"/>
        <p:guide pos="2880"/>
      </p:guideLst>
    </p:cSldViewPr>
  </p:slideViewPr>
  <p:notesTextViewPr>
    <p:cViewPr>
      <p:scale>
        <a:sx n="1" d="1"/>
        <a:sy n="1" d="1"/>
      </p:scale>
      <p:origin x="0" y="0"/>
    </p:cViewPr>
  </p:notesTextViewPr>
  <p:sorterViewPr>
    <p:cViewPr>
      <p:scale>
        <a:sx n="80" d="100"/>
        <a:sy n="80" d="100"/>
      </p:scale>
      <p:origin x="0" y="-555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BAE373-129A-46B5-9A12-40B5CDCF77A1}" type="datetimeFigureOut">
              <a:rPr lang="en-US" smtClean="0"/>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8E8B2-021D-4576-914D-EC7BE11952A7}" type="slidenum">
              <a:rPr lang="en-US" smtClean="0"/>
              <a:t>‹Nº›</a:t>
            </a:fld>
            <a:endParaRPr lang="en-US"/>
          </a:p>
        </p:txBody>
      </p:sp>
    </p:spTree>
    <p:extLst>
      <p:ext uri="{BB962C8B-B14F-4D97-AF65-F5344CB8AC3E}">
        <p14:creationId xmlns:p14="http://schemas.microsoft.com/office/powerpoint/2010/main" val="4013680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747241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Lutero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luther's</a:t>
            </a:r>
            <a:r>
              <a:rPr lang="en-US" sz="1200" b="0" i="0" u="none" strike="noStrike" kern="1200" baseline="0" dirty="0" smtClean="0">
                <a:solidFill>
                  <a:schemeClr val="tx1"/>
                </a:solidFill>
                <a:latin typeface="+mn-lt"/>
                <a:ea typeface="+mn-ea"/>
                <a:cs typeface="+mn-cs"/>
              </a:rPr>
              <a:t> Works: lectures on </a:t>
            </a:r>
            <a:r>
              <a:rPr lang="en-US" sz="1200" b="0" i="1" u="none" strike="noStrike" kern="1200" baseline="0" dirty="0" smtClean="0">
                <a:solidFill>
                  <a:schemeClr val="tx1"/>
                </a:solidFill>
                <a:latin typeface="+mn-lt"/>
                <a:ea typeface="+mn-ea"/>
                <a:cs typeface="+mn-cs"/>
              </a:rPr>
              <a:t>Galatians, </a:t>
            </a:r>
            <a:r>
              <a:rPr lang="en-US" sz="1200" b="0" i="0" u="none" strike="noStrike" kern="1200" baseline="0" dirty="0" smtClean="0">
                <a:solidFill>
                  <a:schemeClr val="tx1"/>
                </a:solidFill>
                <a:latin typeface="+mn-lt"/>
                <a:ea typeface="+mn-ea"/>
                <a:cs typeface="+mn-cs"/>
              </a:rPr>
              <a:t>26:160.</a:t>
            </a:r>
          </a:p>
          <a:p>
            <a:r>
              <a:rPr lang="es-MX" sz="1200" b="0" i="0" u="none" strike="noStrike" kern="1200" baseline="0" dirty="0" smtClean="0">
                <a:solidFill>
                  <a:schemeClr val="tx1"/>
                </a:solidFill>
                <a:latin typeface="+mn-lt"/>
                <a:ea typeface="+mn-ea"/>
                <a:cs typeface="+mn-cs"/>
              </a:rPr>
              <a:t>"Por lo tanto, cuando veas a un hombre aterrado y entristecido por una conciencia de pecado, dile:</a:t>
            </a:r>
          </a:p>
          <a:p>
            <a:r>
              <a:rPr lang="es-MX" sz="1200" b="0" i="0" u="none" strike="noStrike" kern="1200" baseline="0" dirty="0" smtClean="0">
                <a:solidFill>
                  <a:schemeClr val="tx1"/>
                </a:solidFill>
                <a:latin typeface="+mn-lt"/>
                <a:ea typeface="+mn-ea"/>
                <a:cs typeface="+mn-cs"/>
              </a:rPr>
              <a:t>'Hermano, no estás discerniendo apropiadamente. En tu conciencia estás colocando la ley, la cual pertenece</a:t>
            </a:r>
          </a:p>
          <a:p>
            <a:r>
              <a:rPr lang="es-MX" sz="1200" b="0" i="0" u="none" strike="noStrike" kern="1200" baseline="0" dirty="0" smtClean="0">
                <a:solidFill>
                  <a:schemeClr val="tx1"/>
                </a:solidFill>
                <a:latin typeface="+mn-lt"/>
                <a:ea typeface="+mn-ea"/>
                <a:cs typeface="+mn-cs"/>
              </a:rPr>
              <a:t>a la carne. Despierta, levántate y recuerda que tú crees en Cristo, la Victoria sobre la ley y el</a:t>
            </a:r>
          </a:p>
          <a:p>
            <a:r>
              <a:rPr lang="es-MX" sz="1200" b="0" i="0" u="none" strike="noStrike" kern="1200" baseline="0" dirty="0" smtClean="0">
                <a:solidFill>
                  <a:schemeClr val="tx1"/>
                </a:solidFill>
                <a:latin typeface="+mn-lt"/>
                <a:ea typeface="+mn-ea"/>
                <a:cs typeface="+mn-cs"/>
              </a:rPr>
              <a:t>pecado. Con esta fe trascenderás la ley y entrarás en la gracia, donde no hay ni ley ni pecado. Y aunque</a:t>
            </a:r>
          </a:p>
          <a:p>
            <a:r>
              <a:rPr lang="es-MX" sz="1200" b="0" i="0" u="none" strike="noStrike" kern="1200" baseline="0" dirty="0" smtClean="0">
                <a:solidFill>
                  <a:schemeClr val="tx1"/>
                </a:solidFill>
                <a:latin typeface="+mn-lt"/>
                <a:ea typeface="+mn-ea"/>
                <a:cs typeface="+mn-cs"/>
              </a:rPr>
              <a:t>la ley y los pecados aún existan, no tienen nada que </a:t>
            </a:r>
            <a:r>
              <a:rPr lang="es-MX" sz="1200" b="0" i="1" u="none" strike="noStrike" kern="1200" baseline="0" dirty="0" smtClean="0">
                <a:solidFill>
                  <a:schemeClr val="tx1"/>
                </a:solidFill>
                <a:latin typeface="+mn-lt"/>
                <a:ea typeface="+mn-ea"/>
                <a:cs typeface="+mn-cs"/>
              </a:rPr>
              <a:t>ver </a:t>
            </a:r>
            <a:r>
              <a:rPr lang="es-MX" sz="1200" b="0" i="0" u="none" strike="noStrike" kern="1200" baseline="0" dirty="0" smtClean="0">
                <a:solidFill>
                  <a:schemeClr val="tx1"/>
                </a:solidFill>
                <a:latin typeface="+mn-lt"/>
                <a:ea typeface="+mn-ea"/>
                <a:cs typeface="+mn-cs"/>
              </a:rPr>
              <a:t>contigo, porque estás muerto a la ley y a los</a:t>
            </a:r>
          </a:p>
          <a:p>
            <a:r>
              <a:rPr lang="es-MX" sz="1200" b="0" i="0" u="none" strike="noStrike" kern="1200" baseline="0" dirty="0" smtClean="0">
                <a:solidFill>
                  <a:schemeClr val="tx1"/>
                </a:solidFill>
                <a:latin typeface="+mn-lt"/>
                <a:ea typeface="+mn-ea"/>
                <a:cs typeface="+mn-cs"/>
              </a:rPr>
              <a:t>pecados"'. </a:t>
            </a:r>
            <a:r>
              <a:rPr lang="es-MX" sz="1200" b="0" i="0" u="none" strike="noStrike" kern="1200" baseline="0" dirty="0" err="1" smtClean="0">
                <a:solidFill>
                  <a:schemeClr val="tx1"/>
                </a:solidFill>
                <a:latin typeface="+mn-lt"/>
                <a:ea typeface="+mn-ea"/>
                <a:cs typeface="+mn-cs"/>
              </a:rPr>
              <a:t>lbíd</a:t>
            </a:r>
            <a:r>
              <a:rPr lang="es-MX" sz="1200" b="0" i="0" u="none" strike="noStrike" kern="1200" baseline="0" dirty="0" smtClean="0">
                <a:solidFill>
                  <a:schemeClr val="tx1"/>
                </a:solidFill>
                <a:latin typeface="+mn-lt"/>
                <a:ea typeface="+mn-ea"/>
                <a:cs typeface="+mn-cs"/>
              </a:rPr>
              <a:t>., 158.</a:t>
            </a:r>
          </a:p>
          <a:p>
            <a:r>
              <a:rPr lang="es-MX" sz="1200" b="0" i="0" u="none" strike="noStrike" kern="1200" baseline="0" dirty="0" smtClean="0">
                <a:solidFill>
                  <a:schemeClr val="tx1"/>
                </a:solidFill>
                <a:latin typeface="+mn-lt"/>
                <a:ea typeface="+mn-ea"/>
                <a:cs typeface="+mn-cs"/>
              </a:rPr>
              <a:t> </a:t>
            </a:r>
            <a:endParaRPr lang="es-MX" dirty="0"/>
          </a:p>
        </p:txBody>
      </p:sp>
      <p:sp>
        <p:nvSpPr>
          <p:cNvPr id="4" name="Marcador de número de diapositiva 3"/>
          <p:cNvSpPr>
            <a:spLocks noGrp="1"/>
          </p:cNvSpPr>
          <p:nvPr>
            <p:ph type="sldNum" sz="quarter" idx="10"/>
          </p:nvPr>
        </p:nvSpPr>
        <p:spPr/>
        <p:txBody>
          <a:bodyPr/>
          <a:lstStyle/>
          <a:p>
            <a:fld id="{32E8E8B2-021D-4576-914D-EC7BE11952A7}" type="slidenum">
              <a:rPr lang="en-US" smtClean="0"/>
              <a:t>18</a:t>
            </a:fld>
            <a:endParaRPr lang="en-US"/>
          </a:p>
        </p:txBody>
      </p:sp>
    </p:spTree>
    <p:extLst>
      <p:ext uri="{BB962C8B-B14F-4D97-AF65-F5344CB8AC3E}">
        <p14:creationId xmlns:p14="http://schemas.microsoft.com/office/powerpoint/2010/main" val="4220086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32E8E8B2-021D-4576-914D-EC7BE11952A7}"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55041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601710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41320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94411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950523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040107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692699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33921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83478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88330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993743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476744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475527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32E8E8B2-021D-4576-914D-EC7BE11952A7}" type="slidenum">
              <a:rPr lang="en-US" smtClean="0"/>
              <a:t>34</a:t>
            </a:fld>
            <a:endParaRPr lang="en-US"/>
          </a:p>
        </p:txBody>
      </p:sp>
    </p:spTree>
    <p:extLst>
      <p:ext uri="{BB962C8B-B14F-4D97-AF65-F5344CB8AC3E}">
        <p14:creationId xmlns:p14="http://schemas.microsoft.com/office/powerpoint/2010/main" val="2479125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35509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21871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923281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53037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366009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366124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03100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7 Imagen" descr="9 copia.jpg"/>
          <p:cNvPicPr>
            <a:picLocks noChangeAspect="1"/>
          </p:cNvPicPr>
          <p:nvPr/>
        </p:nvPicPr>
        <p:blipFill>
          <a:blip r:embed="rId2" cstate="print">
            <a:lum contrast="10000"/>
          </a:blip>
          <a:srcRect l="8553" r="7237"/>
          <a:stretch>
            <a:fillRect/>
          </a:stretch>
        </p:blipFill>
        <p:spPr>
          <a:xfrm>
            <a:off x="0" y="0"/>
            <a:ext cx="9144000" cy="6858000"/>
          </a:xfrm>
          <a:prstGeom prst="rect">
            <a:avLst/>
          </a:prstGeom>
          <a:effectLst/>
        </p:spPr>
      </p:pic>
      <p:sp>
        <p:nvSpPr>
          <p:cNvPr id="2" name="1 Título"/>
          <p:cNvSpPr>
            <a:spLocks noGrp="1"/>
          </p:cNvSpPr>
          <p:nvPr>
            <p:ph type="ctrTitle"/>
          </p:nvPr>
        </p:nvSpPr>
        <p:spPr>
          <a:xfrm>
            <a:off x="714348" y="3071810"/>
            <a:ext cx="7772400" cy="1470025"/>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defRPr b="1" cap="none" spc="0">
                <a:ln>
                  <a:solidFill>
                    <a:sysClr val="windowText" lastClr="000000"/>
                  </a:solidFill>
                </a:ln>
                <a:solidFill>
                  <a:srgbClr val="CCFF99"/>
                </a:solidFill>
                <a:effectLst/>
              </a:defRPr>
            </a:lvl1pPr>
          </a:lstStyle>
          <a:p>
            <a:r>
              <a:rPr lang="en-US" smtClean="0"/>
              <a:t>Click to edit Master title style</a:t>
            </a:r>
            <a:endParaRPr lang="en-US" dirty="0"/>
          </a:p>
        </p:txBody>
      </p:sp>
      <p:sp>
        <p:nvSpPr>
          <p:cNvPr id="3" name="2 Subtítulo"/>
          <p:cNvSpPr>
            <a:spLocks noGrp="1"/>
          </p:cNvSpPr>
          <p:nvPr>
            <p:ph type="subTitle" idx="1"/>
          </p:nvPr>
        </p:nvSpPr>
        <p:spPr>
          <a:xfrm>
            <a:off x="1357290" y="464344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249035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texto vertical"/>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279936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3780505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Swirl.png"/>
          <p:cNvPicPr>
            <a:picLocks noChangeAspect="1"/>
          </p:cNvPicPr>
          <p:nvPr/>
        </p:nvPicPr>
        <p:blipFill>
          <a:blip r:embed="rId3" cstate="print"/>
          <a:stretch>
            <a:fillRect/>
          </a:stretch>
        </p:blipFill>
        <p:spPr>
          <a:xfrm>
            <a:off x="0" y="912118"/>
            <a:ext cx="9144000" cy="3202682"/>
          </a:xfrm>
          <a:prstGeom prst="rect">
            <a:avLst/>
          </a:prstGeom>
        </p:spPr>
      </p:pic>
    </p:spTree>
    <p:extLst>
      <p:ext uri="{BB962C8B-B14F-4D97-AF65-F5344CB8AC3E}">
        <p14:creationId xmlns:p14="http://schemas.microsoft.com/office/powerpoint/2010/main" val="47557640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77955610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739563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008883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6737960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2371853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071501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32588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a:xfrm>
            <a:off x="214282" y="214290"/>
            <a:ext cx="6715172" cy="857256"/>
          </a:xfrm>
          <a:scene3d>
            <a:camera prst="orthographicFront"/>
            <a:lightRig rig="threePt" dir="t"/>
          </a:scene3d>
          <a:sp3d>
            <a:bevelT/>
          </a:sp3d>
        </p:spPr>
        <p:txBody>
          <a:bodyPr>
            <a:noAutofit/>
          </a:bodyPr>
          <a:lstStyle>
            <a:lvl1pPr algn="l">
              <a:defRPr sz="3500" b="1" i="0" cap="none" spc="0">
                <a:ln w="1905">
                  <a:solidFill>
                    <a:sysClr val="windowText" lastClr="000000"/>
                  </a:solidFill>
                </a:ln>
                <a:solidFill>
                  <a:srgbClr val="CCFF99"/>
                </a:solidFill>
                <a:effectLst>
                  <a:innerShdw blurRad="69850" dist="43180" dir="5400000">
                    <a:srgbClr val="000000">
                      <a:alpha val="65000"/>
                    </a:srgbClr>
                  </a:innerShdw>
                </a:effectLst>
                <a:latin typeface="Consolas" pitchFamily="49" charset="0"/>
              </a:defRPr>
            </a:lvl1pPr>
          </a:lstStyle>
          <a:p>
            <a:r>
              <a:rPr lang="en-US" smtClean="0"/>
              <a:t>Click to edit Master title style</a:t>
            </a:r>
            <a:endParaRPr lang="en-US" dirty="0"/>
          </a:p>
        </p:txBody>
      </p:sp>
      <p:sp>
        <p:nvSpPr>
          <p:cNvPr id="3" name="2 Marcador de contenido"/>
          <p:cNvSpPr>
            <a:spLocks noGrp="1"/>
          </p:cNvSpPr>
          <p:nvPr>
            <p:ph idx="1"/>
          </p:nvPr>
        </p:nvSpPr>
        <p:spPr>
          <a:xfrm>
            <a:off x="457200" y="1428736"/>
            <a:ext cx="8229600" cy="4697427"/>
          </a:xfrm>
        </p:spPr>
        <p:txBody>
          <a:bodyPr/>
          <a:lstStyle>
            <a:lvl1pPr>
              <a:defRPr sz="2600">
                <a:latin typeface="Consolas" pitchFamily="49" charset="0"/>
              </a:defRPr>
            </a:lvl1pPr>
            <a:lvl2pPr>
              <a:defRPr sz="2500">
                <a:latin typeface="Consolas" pitchFamily="49" charset="0"/>
              </a:defRPr>
            </a:lvl2pPr>
            <a:lvl3pPr>
              <a:defRPr>
                <a:latin typeface="Consolas" pitchFamily="49" charset="0"/>
              </a:defRPr>
            </a:lvl3pPr>
            <a:lvl4pPr>
              <a:defRPr>
                <a:latin typeface="Consolas" pitchFamily="49" charset="0"/>
              </a:defRPr>
            </a:lvl4pPr>
            <a:lvl5pPr>
              <a:defRPr>
                <a:latin typeface="Consolas"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1135446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02489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0332644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423371843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36843735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2050" name="Picture 2" descr="C:\Documents and Settings\user\Mis documentos\Mis imágenes\bibbia4.jpg"/>
          <p:cNvPicPr>
            <a:picLocks noChangeAspect="1" noChangeArrowheads="1"/>
          </p:cNvPicPr>
          <p:nvPr/>
        </p:nvPicPr>
        <p:blipFill>
          <a:blip r:embed="rId2" cstate="print">
            <a:lum contrast="30000"/>
          </a:blip>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42126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432303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5055567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818914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US" smtClean="0"/>
              <a:t>Click to edit Master title style</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6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n-U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383989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n-U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13797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2877673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n-U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934905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1506768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969448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texto vertical"/>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1965496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8123098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30461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48048461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047900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5196406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626576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29784216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9259572"/>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46767817"/>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11203"/>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6991308"/>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72060328"/>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408887813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51201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US" smtClean="0"/>
              <a:t>Click to edit Master title style</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6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8" name="7 Marcador de pie de página"/>
          <p:cNvSpPr>
            <a:spLocks noGrp="1"/>
          </p:cNvSpPr>
          <p:nvPr>
            <p:ph type="ftr" sz="quarter" idx="11"/>
          </p:nvPr>
        </p:nvSpPr>
        <p:spPr/>
        <p:txBody>
          <a:bodyPr/>
          <a:lstStyle/>
          <a:p>
            <a:endParaRPr lang="en-US">
              <a:solidFill>
                <a:prstClr val="white">
                  <a:tint val="75000"/>
                </a:prstClr>
              </a:solidFill>
            </a:endParaRPr>
          </a:p>
        </p:txBody>
      </p:sp>
      <p:sp>
        <p:nvSpPr>
          <p:cNvPr id="9" name="8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387318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4" name="3 Marcador de pie de página"/>
          <p:cNvSpPr>
            <a:spLocks noGrp="1"/>
          </p:cNvSpPr>
          <p:nvPr>
            <p:ph type="ftr" sz="quarter" idx="11"/>
          </p:nvPr>
        </p:nvSpPr>
        <p:spPr/>
        <p:txBody>
          <a:bodyPr/>
          <a:lstStyle/>
          <a:p>
            <a:endParaRPr lang="en-US">
              <a:solidFill>
                <a:prstClr val="white">
                  <a:tint val="75000"/>
                </a:prstClr>
              </a:solidFill>
            </a:endParaRPr>
          </a:p>
        </p:txBody>
      </p:sp>
      <p:sp>
        <p:nvSpPr>
          <p:cNvPr id="5" name="4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346993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3" name="2 Marcador de pie de página"/>
          <p:cNvSpPr>
            <a:spLocks noGrp="1"/>
          </p:cNvSpPr>
          <p:nvPr>
            <p:ph type="ftr" sz="quarter" idx="11"/>
          </p:nvPr>
        </p:nvSpPr>
        <p:spPr/>
        <p:txBody>
          <a:bodyPr/>
          <a:lstStyle/>
          <a:p>
            <a:endParaRPr lang="en-US">
              <a:solidFill>
                <a:prstClr val="white">
                  <a:tint val="75000"/>
                </a:prstClr>
              </a:solidFill>
            </a:endParaRPr>
          </a:p>
        </p:txBody>
      </p:sp>
      <p:sp>
        <p:nvSpPr>
          <p:cNvPr id="4" name="3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139366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187411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3/2/2016</a:t>
            </a:fld>
            <a:endParaRPr lang="en-US">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362119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7.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10.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564BE-F9B0-4658-A092-4DBAAD6340B5}" type="datetimeFigureOut">
              <a:rPr lang="en-US" smtClean="0">
                <a:solidFill>
                  <a:prstClr val="white">
                    <a:tint val="75000"/>
                  </a:prstClr>
                </a:solidFill>
              </a:rPr>
              <a:pPr/>
              <a:t>3/2/2016</a:t>
            </a:fld>
            <a:endParaRPr lang="en-US">
              <a:solidFill>
                <a:prstClr val="white">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B68A6-EA3B-4FE4-BCBF-4FB3439C33A9}" type="slidenum">
              <a:rPr lang="en-US" smtClean="0">
                <a:solidFill>
                  <a:prstClr val="white">
                    <a:tint val="75000"/>
                  </a:prstClr>
                </a:solidFill>
              </a:rPr>
              <a:pPr/>
              <a:t>‹Nº›</a:t>
            </a:fld>
            <a:endParaRPr lang="en-US">
              <a:solidFill>
                <a:prstClr val="white">
                  <a:tint val="75000"/>
                </a:prstClr>
              </a:solidFill>
            </a:endParaRPr>
          </a:p>
        </p:txBody>
      </p:sp>
    </p:spTree>
    <p:extLst>
      <p:ext uri="{BB962C8B-B14F-4D97-AF65-F5344CB8AC3E}">
        <p14:creationId xmlns:p14="http://schemas.microsoft.com/office/powerpoint/2010/main" val="7352558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1222085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Documents and Settings\user\Mis documentos\Mis imágenes\Open_Bible2.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Haga clic para modificar el estilo de título del patrón</a:t>
            </a:r>
            <a:endParaRPr lang="en-U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54CA5-84AF-469B-B5B6-F883A4E0B18B}" type="datetimeFigureOut">
              <a:rPr lang="en-US" smtClean="0">
                <a:solidFill>
                  <a:prstClr val="black">
                    <a:tint val="75000"/>
                  </a:prstClr>
                </a:solidFill>
              </a:rPr>
              <a:pPr/>
              <a:t>3/2/2016</a:t>
            </a:fld>
            <a:endParaRPr lang="en-U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3C3E9-271D-4724-B811-F11AB6DE1729}"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4960785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4862833"/>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67464" cy="698992"/>
          </a:xfrm>
        </p:spPr>
        <p:txBody>
          <a:bodyPr/>
          <a:lstStyle/>
          <a:p>
            <a:pPr marL="58738" indent="-58738" algn="ctr"/>
            <a:r>
              <a:rPr lang="en-US" sz="6000" dirty="0" smtClean="0">
                <a:latin typeface="+mj-lt"/>
              </a:rPr>
              <a:t>In Granite or Ingrained: </a:t>
            </a:r>
            <a:endParaRPr lang="en-US" sz="6000" dirty="0">
              <a:latin typeface="+mj-lt"/>
            </a:endParaRPr>
          </a:p>
        </p:txBody>
      </p:sp>
      <p:sp>
        <p:nvSpPr>
          <p:cNvPr id="4" name="TextBox 3"/>
          <p:cNvSpPr txBox="1"/>
          <p:nvPr/>
        </p:nvSpPr>
        <p:spPr>
          <a:xfrm>
            <a:off x="457200" y="1447800"/>
            <a:ext cx="8305800" cy="1200329"/>
          </a:xfrm>
          <a:prstGeom prst="rect">
            <a:avLst/>
          </a:prstGeom>
          <a:noFill/>
        </p:spPr>
        <p:txBody>
          <a:bodyPr wrap="square" rtlCol="0">
            <a:spAutoFit/>
          </a:bodyPr>
          <a:lstStyle/>
          <a:p>
            <a:r>
              <a:rPr lang="en-US" sz="3600" dirty="0">
                <a:solidFill>
                  <a:srgbClr val="CCFFCC"/>
                </a:solidFill>
              </a:rPr>
              <a:t>What the Old and New Covenants Reveal About the Gospel, the Law and the Sabbath</a:t>
            </a:r>
          </a:p>
        </p:txBody>
      </p:sp>
      <p:sp>
        <p:nvSpPr>
          <p:cNvPr id="5" name="TextBox 4"/>
          <p:cNvSpPr txBox="1"/>
          <p:nvPr/>
        </p:nvSpPr>
        <p:spPr>
          <a:xfrm>
            <a:off x="5715000" y="2590800"/>
            <a:ext cx="2895600" cy="461665"/>
          </a:xfrm>
          <a:prstGeom prst="rect">
            <a:avLst/>
          </a:prstGeom>
          <a:noFill/>
        </p:spPr>
        <p:txBody>
          <a:bodyPr wrap="square" rtlCol="0">
            <a:spAutoFit/>
          </a:bodyPr>
          <a:lstStyle/>
          <a:p>
            <a:r>
              <a:rPr lang="en-US" sz="2400" dirty="0">
                <a:solidFill>
                  <a:srgbClr val="CCFFCC"/>
                </a:solidFill>
              </a:rPr>
              <a:t>Skip MacCarty, D. Min</a:t>
            </a:r>
          </a:p>
        </p:txBody>
      </p:sp>
    </p:spTree>
    <p:extLst>
      <p:ext uri="{BB962C8B-B14F-4D97-AF65-F5344CB8AC3E}">
        <p14:creationId xmlns:p14="http://schemas.microsoft.com/office/powerpoint/2010/main" val="9181968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_3850_1237829824.post.jpg"/>
          <p:cNvPicPr>
            <a:picLocks noChangeAspect="1"/>
          </p:cNvPicPr>
          <p:nvPr/>
        </p:nvPicPr>
        <p:blipFill>
          <a:blip r:embed="rId3" cstate="print"/>
          <a:stretch>
            <a:fillRect/>
          </a:stretch>
        </p:blipFill>
        <p:spPr>
          <a:xfrm>
            <a:off x="7422" y="-5576"/>
            <a:ext cx="9136578" cy="6863576"/>
          </a:xfrm>
          <a:prstGeom prst="rect">
            <a:avLst/>
          </a:prstGeom>
        </p:spPr>
      </p:pic>
      <p:sp>
        <p:nvSpPr>
          <p:cNvPr id="2" name="Title 1"/>
          <p:cNvSpPr>
            <a:spLocks noGrp="1"/>
          </p:cNvSpPr>
          <p:nvPr>
            <p:ph type="title"/>
          </p:nvPr>
        </p:nvSpPr>
        <p:spPr>
          <a:xfrm>
            <a:off x="1219200" y="230188"/>
            <a:ext cx="5867400" cy="664797"/>
          </a:xfrm>
        </p:spPr>
        <p:txBody>
          <a:bodyPr/>
          <a:lstStyle/>
          <a:p>
            <a:r>
              <a:rPr lang="en-US" b="1" dirty="0" smtClean="0">
                <a:solidFill>
                  <a:schemeClr val="bg1">
                    <a:lumMod val="85000"/>
                    <a:lumOff val="15000"/>
                  </a:schemeClr>
                </a:solidFill>
              </a:rPr>
              <a:t>Nuevo </a:t>
            </a:r>
            <a:r>
              <a:rPr lang="en-US" b="1" dirty="0" err="1" smtClean="0">
                <a:solidFill>
                  <a:schemeClr val="bg1">
                    <a:lumMod val="85000"/>
                    <a:lumOff val="15000"/>
                  </a:schemeClr>
                </a:solidFill>
              </a:rPr>
              <a:t>pacto</a:t>
            </a:r>
            <a:endParaRPr lang="en-US" dirty="0">
              <a:solidFill>
                <a:schemeClr val="bg1">
                  <a:lumMod val="85000"/>
                  <a:lumOff val="15000"/>
                </a:schemeClr>
              </a:solidFill>
            </a:endParaRPr>
          </a:p>
        </p:txBody>
      </p:sp>
      <p:sp>
        <p:nvSpPr>
          <p:cNvPr id="3" name="Content Placeholder 2"/>
          <p:cNvSpPr>
            <a:spLocks noGrp="1"/>
          </p:cNvSpPr>
          <p:nvPr>
            <p:ph idx="1"/>
          </p:nvPr>
        </p:nvSpPr>
        <p:spPr>
          <a:xfrm>
            <a:off x="1130152" y="3581400"/>
            <a:ext cx="7861448" cy="2714589"/>
          </a:xfrm>
          <a:solidFill>
            <a:schemeClr val="bg1">
              <a:alpha val="73000"/>
            </a:schemeClr>
          </a:solidFill>
        </p:spPr>
        <p:txBody>
          <a:bodyPr/>
          <a:lstStyle/>
          <a:p>
            <a:pPr marL="171450" indent="0">
              <a:buNone/>
            </a:pPr>
            <a:r>
              <a:rPr lang="en-US" sz="2800" b="1" dirty="0" err="1" smtClean="0">
                <a:ln w="50800"/>
              </a:rPr>
              <a:t>Muchos</a:t>
            </a:r>
            <a:r>
              <a:rPr lang="en-US" sz="2800" b="1" dirty="0" smtClean="0">
                <a:ln w="50800"/>
              </a:rPr>
              <a:t> </a:t>
            </a:r>
            <a:r>
              <a:rPr lang="en-US" sz="2800" b="1" dirty="0" err="1" smtClean="0">
                <a:ln w="50800"/>
              </a:rPr>
              <a:t>cristianos</a:t>
            </a:r>
            <a:r>
              <a:rPr lang="en-US" sz="2800" b="1" dirty="0" smtClean="0">
                <a:ln w="50800"/>
              </a:rPr>
              <a:t> </a:t>
            </a:r>
            <a:r>
              <a:rPr lang="en-US" sz="2800" b="1" dirty="0" err="1" smtClean="0">
                <a:ln w="50800"/>
              </a:rPr>
              <a:t>creen</a:t>
            </a:r>
            <a:r>
              <a:rPr lang="en-US" sz="2800" b="1" dirty="0" smtClean="0">
                <a:ln w="50800"/>
              </a:rPr>
              <a:t> </a:t>
            </a:r>
            <a:r>
              <a:rPr lang="en-US" sz="2800" b="1" dirty="0" smtClean="0">
                <a:ln w="50800"/>
              </a:rPr>
              <a:t>que el Nuevo </a:t>
            </a:r>
            <a:r>
              <a:rPr lang="en-US" sz="2800" b="1" dirty="0" err="1" smtClean="0">
                <a:ln w="50800"/>
              </a:rPr>
              <a:t>pacto</a:t>
            </a:r>
            <a:r>
              <a:rPr lang="en-US" sz="2800" b="1" dirty="0" smtClean="0">
                <a:ln w="50800"/>
              </a:rPr>
              <a:t> </a:t>
            </a:r>
            <a:r>
              <a:rPr lang="en-US" sz="2800" b="1" dirty="0" err="1" smtClean="0">
                <a:ln w="50800"/>
              </a:rPr>
              <a:t>es</a:t>
            </a:r>
            <a:r>
              <a:rPr lang="en-US" sz="2800" b="1" dirty="0" smtClean="0">
                <a:ln w="50800"/>
              </a:rPr>
              <a:t> de </a:t>
            </a:r>
            <a:r>
              <a:rPr lang="en-US" sz="2800" b="1" dirty="0" err="1" smtClean="0">
                <a:ln w="50800"/>
              </a:rPr>
              <a:t>una</a:t>
            </a:r>
            <a:r>
              <a:rPr lang="en-US" sz="2800" b="1" dirty="0" smtClean="0">
                <a:ln w="50800"/>
              </a:rPr>
              <a:t> </a:t>
            </a:r>
            <a:r>
              <a:rPr lang="en-US" sz="2800" b="1" dirty="0" err="1" smtClean="0">
                <a:ln w="50800"/>
              </a:rPr>
              <a:t>naturaleza</a:t>
            </a:r>
            <a:r>
              <a:rPr lang="en-US" sz="2800" b="1" dirty="0" smtClean="0">
                <a:ln w="50800"/>
              </a:rPr>
              <a:t> </a:t>
            </a:r>
            <a:r>
              <a:rPr lang="en-US" sz="2800" b="1" dirty="0" err="1" smtClean="0">
                <a:ln w="50800"/>
              </a:rPr>
              <a:t>diferente</a:t>
            </a:r>
            <a:r>
              <a:rPr lang="en-US" sz="2800" b="1" dirty="0" smtClean="0">
                <a:ln w="50800"/>
              </a:rPr>
              <a:t> al del </a:t>
            </a:r>
            <a:r>
              <a:rPr lang="en-US" sz="2800" b="1" dirty="0" err="1" smtClean="0">
                <a:ln w="50800"/>
              </a:rPr>
              <a:t>Sinaí</a:t>
            </a:r>
            <a:r>
              <a:rPr lang="en-US" sz="2800" b="1" dirty="0" smtClean="0">
                <a:ln w="50800"/>
              </a:rPr>
              <a:t> </a:t>
            </a:r>
            <a:r>
              <a:rPr lang="en-US" sz="2800" b="1" dirty="0" err="1" smtClean="0">
                <a:ln w="50800"/>
              </a:rPr>
              <a:t>ya</a:t>
            </a:r>
            <a:r>
              <a:rPr lang="en-US" sz="2800" b="1" dirty="0" smtClean="0">
                <a:ln w="50800"/>
              </a:rPr>
              <a:t> que lo </a:t>
            </a:r>
            <a:r>
              <a:rPr lang="en-US" sz="2800" b="1" dirty="0" err="1" smtClean="0">
                <a:ln w="50800"/>
              </a:rPr>
              <a:t>miran</a:t>
            </a:r>
            <a:r>
              <a:rPr lang="en-US" sz="2800" b="1" dirty="0" smtClean="0">
                <a:ln w="50800"/>
              </a:rPr>
              <a:t> </a:t>
            </a:r>
            <a:r>
              <a:rPr lang="en-US" sz="2800" b="1" dirty="0" err="1" smtClean="0">
                <a:ln w="50800"/>
              </a:rPr>
              <a:t>como</a:t>
            </a:r>
            <a:r>
              <a:rPr lang="en-US" sz="2800" b="1" dirty="0" smtClean="0">
                <a:ln w="50800"/>
              </a:rPr>
              <a:t> un Sistema </a:t>
            </a:r>
            <a:r>
              <a:rPr lang="en-US" sz="2800" b="1" dirty="0" err="1" smtClean="0">
                <a:ln w="50800"/>
              </a:rPr>
              <a:t>basado</a:t>
            </a:r>
            <a:r>
              <a:rPr lang="en-US" sz="2800" b="1" dirty="0" smtClean="0">
                <a:ln w="50800"/>
              </a:rPr>
              <a:t> </a:t>
            </a:r>
            <a:r>
              <a:rPr lang="en-US" sz="2800" b="1" dirty="0" err="1" smtClean="0">
                <a:ln w="50800"/>
              </a:rPr>
              <a:t>en</a:t>
            </a:r>
            <a:r>
              <a:rPr lang="en-US" sz="2800" b="1" dirty="0" smtClean="0">
                <a:ln w="50800"/>
              </a:rPr>
              <a:t> la </a:t>
            </a:r>
            <a:r>
              <a:rPr lang="en-US" sz="2800" b="1" dirty="0" err="1" smtClean="0">
                <a:ln w="50800"/>
              </a:rPr>
              <a:t>gracia</a:t>
            </a:r>
            <a:r>
              <a:rPr lang="en-US" sz="2800" b="1" dirty="0" smtClean="0">
                <a:ln w="50800"/>
              </a:rPr>
              <a:t>/</a:t>
            </a:r>
            <a:r>
              <a:rPr lang="en-US" sz="2800" b="1" dirty="0" err="1" smtClean="0">
                <a:ln w="50800"/>
              </a:rPr>
              <a:t>fe</a:t>
            </a:r>
            <a:r>
              <a:rPr lang="en-US" sz="2800" b="1" dirty="0" smtClean="0">
                <a:ln w="50800"/>
              </a:rPr>
              <a:t>, y no </a:t>
            </a:r>
            <a:r>
              <a:rPr lang="en-US" sz="2800" b="1" dirty="0" err="1" smtClean="0">
                <a:ln w="50800"/>
              </a:rPr>
              <a:t>en</a:t>
            </a:r>
            <a:r>
              <a:rPr lang="en-US" sz="2800" b="1" dirty="0" smtClean="0">
                <a:ln w="50800"/>
              </a:rPr>
              <a:t>  ley/</a:t>
            </a:r>
            <a:r>
              <a:rPr lang="en-US" sz="2800" b="1" dirty="0" err="1" smtClean="0">
                <a:ln w="50800"/>
              </a:rPr>
              <a:t>obediencia</a:t>
            </a:r>
            <a:r>
              <a:rPr lang="en-US" sz="2800" b="1" dirty="0" smtClean="0">
                <a:ln w="50800"/>
              </a:rPr>
              <a:t>.  Lo </a:t>
            </a:r>
            <a:r>
              <a:rPr lang="en-US" sz="2800" b="1" dirty="0" err="1" smtClean="0">
                <a:ln w="50800"/>
              </a:rPr>
              <a:t>consideran</a:t>
            </a:r>
            <a:r>
              <a:rPr lang="en-US" sz="2800" b="1" dirty="0" smtClean="0">
                <a:ln w="50800"/>
              </a:rPr>
              <a:t> </a:t>
            </a:r>
            <a:r>
              <a:rPr lang="en-US" sz="2800" b="1" dirty="0" err="1" smtClean="0">
                <a:ln w="50800"/>
              </a:rPr>
              <a:t>una</a:t>
            </a:r>
            <a:r>
              <a:rPr lang="en-US" sz="2800" b="1" dirty="0" smtClean="0">
                <a:ln w="50800"/>
              </a:rPr>
              <a:t> </a:t>
            </a:r>
            <a:r>
              <a:rPr lang="en-US" sz="2800" b="1" dirty="0" err="1" smtClean="0">
                <a:ln w="50800"/>
              </a:rPr>
              <a:t>liberaciòn</a:t>
            </a:r>
            <a:r>
              <a:rPr lang="en-US" sz="2800" b="1" dirty="0" smtClean="0">
                <a:ln w="50800"/>
              </a:rPr>
              <a:t> de la </a:t>
            </a:r>
            <a:r>
              <a:rPr lang="en-US" sz="2800" b="1" dirty="0" err="1" smtClean="0">
                <a:ln w="50800"/>
              </a:rPr>
              <a:t>esclavitud</a:t>
            </a:r>
            <a:r>
              <a:rPr lang="en-US" sz="2800" b="1" dirty="0" smtClean="0">
                <a:ln w="50800"/>
              </a:rPr>
              <a:t> y </a:t>
            </a:r>
            <a:r>
              <a:rPr lang="en-US" sz="2800" b="1" dirty="0" err="1" smtClean="0">
                <a:ln w="50800"/>
              </a:rPr>
              <a:t>condenaciòn</a:t>
            </a:r>
            <a:r>
              <a:rPr lang="en-US" sz="2800" b="1" dirty="0" smtClean="0">
                <a:ln w="50800"/>
              </a:rPr>
              <a:t> del </a:t>
            </a:r>
            <a:r>
              <a:rPr lang="en-US" sz="2800" b="1" dirty="0" err="1" smtClean="0">
                <a:ln w="50800"/>
              </a:rPr>
              <a:t>antiguo</a:t>
            </a:r>
            <a:r>
              <a:rPr lang="en-US" sz="2800" b="1" dirty="0" smtClean="0">
                <a:ln w="50800"/>
              </a:rPr>
              <a:t> </a:t>
            </a:r>
            <a:r>
              <a:rPr lang="en-US" sz="2800" b="1" dirty="0" err="1" smtClean="0">
                <a:ln w="50800"/>
              </a:rPr>
              <a:t>pacto</a:t>
            </a:r>
            <a:r>
              <a:rPr lang="en-US" sz="2800" b="1" dirty="0" smtClean="0">
                <a:ln w="50800"/>
              </a:rPr>
              <a:t>/</a:t>
            </a:r>
            <a:r>
              <a:rPr lang="en-US" sz="2800" b="1" dirty="0" err="1" smtClean="0">
                <a:ln w="50800"/>
              </a:rPr>
              <a:t>diez</a:t>
            </a:r>
            <a:r>
              <a:rPr lang="en-US" sz="2800" b="1" dirty="0" smtClean="0">
                <a:ln w="50800"/>
              </a:rPr>
              <a:t> </a:t>
            </a:r>
            <a:r>
              <a:rPr lang="en-US" sz="2800" b="1" dirty="0" err="1" smtClean="0">
                <a:ln w="50800"/>
              </a:rPr>
              <a:t>mandamientos</a:t>
            </a:r>
            <a:r>
              <a:rPr lang="en-US" sz="2800" b="1" dirty="0" smtClean="0">
                <a:ln w="50800"/>
              </a:rPr>
              <a:t>, que </a:t>
            </a:r>
            <a:r>
              <a:rPr lang="en-US" sz="2800" b="1" dirty="0" err="1" smtClean="0">
                <a:ln w="50800"/>
              </a:rPr>
              <a:t>los</a:t>
            </a:r>
            <a:r>
              <a:rPr lang="en-US" sz="2800" b="1" dirty="0" smtClean="0">
                <a:ln w="50800"/>
              </a:rPr>
              <a:t> </a:t>
            </a:r>
            <a:r>
              <a:rPr lang="en-US" sz="2800" b="1" dirty="0" err="1" smtClean="0">
                <a:ln w="50800"/>
              </a:rPr>
              <a:t>capacita</a:t>
            </a:r>
            <a:r>
              <a:rPr lang="en-US" sz="2800" b="1" dirty="0" smtClean="0">
                <a:ln w="50800"/>
              </a:rPr>
              <a:t> para </a:t>
            </a:r>
            <a:r>
              <a:rPr lang="en-US" sz="2800" b="1" dirty="0" err="1" smtClean="0">
                <a:ln w="50800"/>
              </a:rPr>
              <a:t>vivir</a:t>
            </a:r>
            <a:r>
              <a:rPr lang="en-US" sz="2800" b="1" dirty="0" smtClean="0">
                <a:ln w="50800"/>
              </a:rPr>
              <a:t> </a:t>
            </a:r>
            <a:r>
              <a:rPr lang="en-US" sz="2800" b="1" dirty="0" err="1" smtClean="0">
                <a:ln w="50800"/>
              </a:rPr>
              <a:t>en</a:t>
            </a:r>
            <a:r>
              <a:rPr lang="en-US" sz="2800" b="1" dirty="0" smtClean="0">
                <a:ln w="50800"/>
              </a:rPr>
              <a:t> la </a:t>
            </a:r>
            <a:r>
              <a:rPr lang="en-US" sz="2800" b="1" dirty="0" err="1" smtClean="0">
                <a:ln w="50800"/>
              </a:rPr>
              <a:t>libertad</a:t>
            </a:r>
            <a:r>
              <a:rPr lang="en-US" sz="2800" b="1" dirty="0" smtClean="0">
                <a:ln w="50800"/>
              </a:rPr>
              <a:t> del </a:t>
            </a:r>
            <a:r>
              <a:rPr lang="en-US" sz="2800" b="1" dirty="0" err="1" smtClean="0">
                <a:ln w="50800"/>
              </a:rPr>
              <a:t>Espíritu</a:t>
            </a:r>
            <a:r>
              <a:rPr lang="en-US" sz="2800" b="1" dirty="0" smtClean="0">
                <a:ln w="50800"/>
              </a:rPr>
              <a:t>.  </a:t>
            </a:r>
            <a:r>
              <a:rPr lang="en-US" sz="2700" i="1" dirty="0" smtClean="0">
                <a:ln w="18415" cmpd="sng">
                  <a:solidFill>
                    <a:srgbClr val="FFFFFF"/>
                  </a:solidFill>
                  <a:prstDash val="solid"/>
                </a:ln>
                <a:effectLst>
                  <a:outerShdw blurRad="63500" dir="3600000" algn="tl" rotWithShape="0">
                    <a:srgbClr val="000000">
                      <a:alpha val="70000"/>
                    </a:srgbClr>
                  </a:outerShdw>
                </a:effectLst>
              </a:rPr>
              <a:t> </a:t>
            </a:r>
            <a:endParaRPr lang="en-US" sz="27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9737711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747897"/>
          </a:xfrm>
        </p:spPr>
        <p:txBody>
          <a:bodyPr/>
          <a:lstStyle/>
          <a:p>
            <a:pPr algn="r"/>
            <a:r>
              <a:rPr lang="es-MX" sz="5400" dirty="0" smtClean="0"/>
              <a:t>1. La </a:t>
            </a:r>
            <a:r>
              <a:rPr lang="es-MX" sz="5400" dirty="0" smtClean="0"/>
              <a:t>influencia de Lutero</a:t>
            </a:r>
            <a:endParaRPr lang="es-MX" sz="5400" dirty="0"/>
          </a:p>
        </p:txBody>
      </p:sp>
      <p:sp>
        <p:nvSpPr>
          <p:cNvPr id="3" name="Marcador de contenido 2"/>
          <p:cNvSpPr>
            <a:spLocks noGrp="1"/>
          </p:cNvSpPr>
          <p:nvPr>
            <p:ph idx="1"/>
          </p:nvPr>
        </p:nvSpPr>
        <p:spPr>
          <a:xfrm>
            <a:off x="381000" y="1412875"/>
            <a:ext cx="8382000" cy="1495794"/>
          </a:xfrm>
        </p:spPr>
        <p:txBody>
          <a:bodyPr/>
          <a:lstStyle/>
          <a:p>
            <a:pPr marL="0" indent="0" algn="ctr">
              <a:buNone/>
            </a:pPr>
            <a:r>
              <a:rPr lang="es-MX" sz="3600" dirty="0"/>
              <a:t>¿Cuál es el </a:t>
            </a:r>
            <a:r>
              <a:rPr lang="es-MX" sz="3600" dirty="0" smtClean="0"/>
              <a:t>lugar, la </a:t>
            </a:r>
            <a:r>
              <a:rPr lang="es-MX" sz="3600" dirty="0"/>
              <a:t>función y el contenido del estilo de vida cristiano en la </a:t>
            </a:r>
            <a:r>
              <a:rPr lang="es-MX" sz="3600" dirty="0" smtClean="0"/>
              <a:t>experiencia de </a:t>
            </a:r>
            <a:r>
              <a:rPr lang="es-MX" sz="3600" dirty="0"/>
              <a:t>la </a:t>
            </a:r>
            <a:r>
              <a:rPr lang="es-MX" sz="3600" dirty="0" smtClean="0"/>
              <a:t>salvación según Lutero?</a:t>
            </a:r>
            <a:endParaRPr lang="es-MX" sz="3600" dirty="0"/>
          </a:p>
        </p:txBody>
      </p:sp>
    </p:spTree>
    <p:extLst>
      <p:ext uri="{BB962C8B-B14F-4D97-AF65-F5344CB8AC3E}">
        <p14:creationId xmlns:p14="http://schemas.microsoft.com/office/powerpoint/2010/main" val="31026868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es-ES_tradnl" dirty="0" smtClean="0"/>
              <a:t>Siguiendo el neoplatonismo…</a:t>
            </a:r>
            <a:endParaRPr lang="es-MX" dirty="0"/>
          </a:p>
        </p:txBody>
      </p:sp>
      <p:sp>
        <p:nvSpPr>
          <p:cNvPr id="3" name="Marcador de contenido 2"/>
          <p:cNvSpPr>
            <a:spLocks noGrp="1"/>
          </p:cNvSpPr>
          <p:nvPr>
            <p:ph idx="1"/>
          </p:nvPr>
        </p:nvSpPr>
        <p:spPr>
          <a:xfrm>
            <a:off x="381000" y="1295400"/>
            <a:ext cx="8382000" cy="4875181"/>
          </a:xfrm>
        </p:spPr>
        <p:txBody>
          <a:bodyPr/>
          <a:lstStyle/>
          <a:p>
            <a:r>
              <a:rPr lang="es-MX" sz="3300" dirty="0" smtClean="0"/>
              <a:t>Lutero ubica la </a:t>
            </a:r>
            <a:r>
              <a:rPr lang="es-MX" sz="3300" dirty="0"/>
              <a:t>justificación en el cielo y en la vida interior del alma. </a:t>
            </a:r>
            <a:endParaRPr lang="es-MX" sz="3300" dirty="0" smtClean="0"/>
          </a:p>
          <a:p>
            <a:r>
              <a:rPr lang="es-MX" sz="3300" dirty="0" smtClean="0"/>
              <a:t>La </a:t>
            </a:r>
            <a:r>
              <a:rPr lang="es-MX" sz="3300" dirty="0"/>
              <a:t>vida </a:t>
            </a:r>
            <a:r>
              <a:rPr lang="es-MX" sz="3300" dirty="0" smtClean="0"/>
              <a:t>cotidiana, sin embargo, tiene </a:t>
            </a:r>
            <a:r>
              <a:rPr lang="es-MX" sz="3300" dirty="0"/>
              <a:t>lugar en el </a:t>
            </a:r>
            <a:r>
              <a:rPr lang="es-MX" sz="3300" dirty="0" smtClean="0"/>
              <a:t>ámbito histórico </a:t>
            </a:r>
            <a:r>
              <a:rPr lang="es-MX" sz="3300" dirty="0"/>
              <a:t>real y concreto del cuerpo y el planeta tierra. </a:t>
            </a:r>
            <a:endParaRPr lang="es-MX" sz="3300" dirty="0" smtClean="0"/>
          </a:p>
          <a:p>
            <a:r>
              <a:rPr lang="es-MX" sz="3300" dirty="0" smtClean="0"/>
              <a:t>La </a:t>
            </a:r>
            <a:r>
              <a:rPr lang="es-MX" sz="3300" dirty="0"/>
              <a:t>salvación y </a:t>
            </a:r>
            <a:r>
              <a:rPr lang="es-MX" sz="3300" dirty="0" smtClean="0"/>
              <a:t>la seguridad </a:t>
            </a:r>
            <a:r>
              <a:rPr lang="es-MX" sz="3300" dirty="0"/>
              <a:t>pertenecen al primero, el estilo de vida pertenece al </a:t>
            </a:r>
            <a:r>
              <a:rPr lang="es-MX" sz="3300" dirty="0" smtClean="0"/>
              <a:t>segundo.</a:t>
            </a:r>
            <a:endParaRPr lang="es-MX" sz="3300" dirty="0"/>
          </a:p>
          <a:p>
            <a:r>
              <a:rPr lang="es-MX" sz="3300" dirty="0"/>
              <a:t>En consecuencia, la salvación y la vida son dos experiencias </a:t>
            </a:r>
            <a:r>
              <a:rPr lang="es-MX" sz="3300" dirty="0" smtClean="0"/>
              <a:t>diferentes, casi </a:t>
            </a:r>
            <a:r>
              <a:rPr lang="es-MX" sz="3300" dirty="0"/>
              <a:t>desconectadas.</a:t>
            </a:r>
          </a:p>
        </p:txBody>
      </p:sp>
    </p:spTree>
    <p:extLst>
      <p:ext uri="{BB962C8B-B14F-4D97-AF65-F5344CB8AC3E}">
        <p14:creationId xmlns:p14="http://schemas.microsoft.com/office/powerpoint/2010/main" val="138418998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1329595"/>
          </a:xfrm>
        </p:spPr>
        <p:txBody>
          <a:bodyPr/>
          <a:lstStyle/>
          <a:p>
            <a:r>
              <a:rPr lang="es-MX" dirty="0" smtClean="0"/>
              <a:t>De </a:t>
            </a:r>
            <a:r>
              <a:rPr lang="es-MX" dirty="0"/>
              <a:t>acuerdo al pensamiento de </a:t>
            </a:r>
            <a:r>
              <a:rPr lang="es-MX" dirty="0" smtClean="0"/>
              <a:t>Lutero…</a:t>
            </a:r>
            <a:endParaRPr lang="es-MX" dirty="0"/>
          </a:p>
        </p:txBody>
      </p:sp>
      <p:sp>
        <p:nvSpPr>
          <p:cNvPr id="3" name="Marcador de contenido 2"/>
          <p:cNvSpPr>
            <a:spLocks noGrp="1"/>
          </p:cNvSpPr>
          <p:nvPr>
            <p:ph idx="1"/>
          </p:nvPr>
        </p:nvSpPr>
        <p:spPr>
          <a:xfrm>
            <a:off x="381000" y="1659350"/>
            <a:ext cx="8382000" cy="4284250"/>
          </a:xfrm>
        </p:spPr>
        <p:txBody>
          <a:bodyPr/>
          <a:lstStyle/>
          <a:p>
            <a:r>
              <a:rPr lang="es-MX" dirty="0"/>
              <a:t>L</a:t>
            </a:r>
            <a:r>
              <a:rPr lang="es-MX" dirty="0" smtClean="0"/>
              <a:t>a experiencia de </a:t>
            </a:r>
            <a:r>
              <a:rPr lang="es-MX" dirty="0"/>
              <a:t>la salvación y la experiencia de la vida pertenecen a dos </a:t>
            </a:r>
            <a:r>
              <a:rPr lang="es-MX" dirty="0" smtClean="0"/>
              <a:t>mundos diferentes.</a:t>
            </a:r>
          </a:p>
          <a:p>
            <a:r>
              <a:rPr lang="es-MX" dirty="0" smtClean="0"/>
              <a:t>Por tanto, si </a:t>
            </a:r>
            <a:r>
              <a:rPr lang="es-MX" dirty="0"/>
              <a:t>mi </a:t>
            </a:r>
            <a:r>
              <a:rPr lang="es-MX" dirty="0" smtClean="0"/>
              <a:t>relación con </a:t>
            </a:r>
            <a:r>
              <a:rPr lang="es-MX" dirty="0"/>
              <a:t>Dios y mi salvación toman lugar en el mundo espiritual </a:t>
            </a:r>
            <a:r>
              <a:rPr lang="es-MX" dirty="0" smtClean="0"/>
              <a:t>(cielo), </a:t>
            </a:r>
            <a:r>
              <a:rPr lang="es-MX" dirty="0" smtClean="0"/>
              <a:t>y mi </a:t>
            </a:r>
            <a:r>
              <a:rPr lang="es-MX" dirty="0"/>
              <a:t>vida en el </a:t>
            </a:r>
            <a:r>
              <a:rPr lang="es-MX" dirty="0" smtClean="0"/>
              <a:t>mundo, </a:t>
            </a:r>
            <a:r>
              <a:rPr lang="es-MX" dirty="0"/>
              <a:t>el estilo de vida cristiano </a:t>
            </a:r>
            <a:r>
              <a:rPr lang="es-MX" dirty="0" smtClean="0"/>
              <a:t>se relaciona entonces con lo </a:t>
            </a:r>
            <a:r>
              <a:rPr lang="es-MX" dirty="0"/>
              <a:t>secular. </a:t>
            </a:r>
            <a:endParaRPr lang="es-MX" dirty="0" smtClean="0"/>
          </a:p>
          <a:p>
            <a:r>
              <a:rPr lang="es-MX" dirty="0" smtClean="0"/>
              <a:t>En </a:t>
            </a:r>
            <a:r>
              <a:rPr lang="es-MX" dirty="0"/>
              <a:t>otras palabras, </a:t>
            </a:r>
            <a:r>
              <a:rPr lang="es-MX" dirty="0" smtClean="0"/>
              <a:t>lo normal es que nuestro estilo de vida sea no el espiritual, sino el  secular.</a:t>
            </a:r>
            <a:endParaRPr lang="es-MX" dirty="0"/>
          </a:p>
        </p:txBody>
      </p:sp>
    </p:spTree>
    <p:extLst>
      <p:ext uri="{BB962C8B-B14F-4D97-AF65-F5344CB8AC3E}">
        <p14:creationId xmlns:p14="http://schemas.microsoft.com/office/powerpoint/2010/main" val="250545514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Lutero argumenta </a:t>
            </a:r>
            <a:r>
              <a:rPr lang="es-MX" dirty="0" smtClean="0"/>
              <a:t>que…</a:t>
            </a:r>
            <a:endParaRPr lang="es-MX" dirty="0"/>
          </a:p>
        </p:txBody>
      </p:sp>
      <p:sp>
        <p:nvSpPr>
          <p:cNvPr id="3" name="Marcador de contenido 2"/>
          <p:cNvSpPr>
            <a:spLocks noGrp="1"/>
          </p:cNvSpPr>
          <p:nvPr>
            <p:ph idx="1"/>
          </p:nvPr>
        </p:nvSpPr>
        <p:spPr>
          <a:xfrm>
            <a:off x="381000" y="1412875"/>
            <a:ext cx="8382000" cy="4622804"/>
          </a:xfrm>
        </p:spPr>
        <p:txBody>
          <a:bodyPr/>
          <a:lstStyle/>
          <a:p>
            <a:r>
              <a:rPr lang="es-MX" b="1" dirty="0" smtClean="0"/>
              <a:t>N</a:t>
            </a:r>
            <a:r>
              <a:rPr lang="es-MX" dirty="0" smtClean="0"/>
              <a:t>o </a:t>
            </a:r>
            <a:r>
              <a:rPr lang="es-MX" dirty="0"/>
              <a:t>es necesario un estilo de vida cristiano </a:t>
            </a:r>
            <a:r>
              <a:rPr lang="es-MX" dirty="0" smtClean="0"/>
              <a:t>para experimentar </a:t>
            </a:r>
            <a:r>
              <a:rPr lang="es-MX" dirty="0"/>
              <a:t>o poseer la </a:t>
            </a:r>
            <a:r>
              <a:rPr lang="es-MX" dirty="0" smtClean="0"/>
              <a:t>salvación, pero sí relaciona </a:t>
            </a:r>
            <a:r>
              <a:rPr lang="es-MX" dirty="0"/>
              <a:t>la justificación con la </a:t>
            </a:r>
            <a:r>
              <a:rPr lang="es-MX" dirty="0" smtClean="0"/>
              <a:t>obediencia</a:t>
            </a:r>
            <a:r>
              <a:rPr lang="es-MX" dirty="0" smtClean="0"/>
              <a:t>.</a:t>
            </a:r>
          </a:p>
          <a:p>
            <a:pPr marL="0" indent="0">
              <a:buNone/>
            </a:pPr>
            <a:endParaRPr lang="es-MX" sz="2400" dirty="0" smtClean="0"/>
          </a:p>
          <a:p>
            <a:r>
              <a:rPr lang="es-MX" dirty="0" smtClean="0"/>
              <a:t>Lo hace por la obvia razón de que la Biblia </a:t>
            </a:r>
            <a:r>
              <a:rPr lang="es-MX" dirty="0" smtClean="0"/>
              <a:t>habla claramente </a:t>
            </a:r>
            <a:r>
              <a:rPr lang="es-MX" dirty="0" smtClean="0"/>
              <a:t>acerca de la </a:t>
            </a:r>
            <a:r>
              <a:rPr lang="es-MX" dirty="0" smtClean="0"/>
              <a:t>obediencia.</a:t>
            </a:r>
          </a:p>
          <a:p>
            <a:pPr marL="0" indent="0">
              <a:buNone/>
            </a:pPr>
            <a:endParaRPr lang="es-MX" sz="2000" dirty="0"/>
          </a:p>
          <a:p>
            <a:r>
              <a:rPr lang="es-MX" dirty="0" smtClean="0"/>
              <a:t>Pero la </a:t>
            </a:r>
            <a:r>
              <a:rPr lang="es-MX" dirty="0"/>
              <a:t>experiencia de </a:t>
            </a:r>
            <a:r>
              <a:rPr lang="es-MX" dirty="0" smtClean="0"/>
              <a:t>la obediencia </a:t>
            </a:r>
            <a:r>
              <a:rPr lang="es-MX" dirty="0"/>
              <a:t>a la </a:t>
            </a:r>
            <a:r>
              <a:rPr lang="es-MX" dirty="0" smtClean="0"/>
              <a:t>ley, para él,  es </a:t>
            </a:r>
            <a:r>
              <a:rPr lang="es-MX" b="1" i="1" dirty="0">
                <a:solidFill>
                  <a:srgbClr val="FFC000"/>
                </a:solidFill>
                <a:effectLst>
                  <a:outerShdw blurRad="38100" dist="38100" dir="2700000" algn="tl">
                    <a:srgbClr val="000000">
                      <a:alpha val="43137"/>
                    </a:srgbClr>
                  </a:outerShdw>
                </a:effectLst>
              </a:rPr>
              <a:t>simbólica,</a:t>
            </a:r>
            <a:r>
              <a:rPr lang="es-MX" dirty="0"/>
              <a:t> una señal corpórea de la </a:t>
            </a:r>
            <a:r>
              <a:rPr lang="es-MX" dirty="0" smtClean="0"/>
              <a:t>realidad espiritual</a:t>
            </a:r>
            <a:r>
              <a:rPr lang="es-MX" dirty="0"/>
              <a:t>.</a:t>
            </a:r>
            <a:endParaRPr lang="es-MX" dirty="0" smtClean="0"/>
          </a:p>
        </p:txBody>
      </p:sp>
    </p:spTree>
    <p:extLst>
      <p:ext uri="{BB962C8B-B14F-4D97-AF65-F5344CB8AC3E}">
        <p14:creationId xmlns:p14="http://schemas.microsoft.com/office/powerpoint/2010/main" val="413574013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1000" y="685800"/>
            <a:ext cx="8382000" cy="5613845"/>
          </a:xfrm>
        </p:spPr>
        <p:txBody>
          <a:bodyPr/>
          <a:lstStyle/>
          <a:p>
            <a:r>
              <a:rPr lang="es-MX" dirty="0" smtClean="0"/>
              <a:t>La </a:t>
            </a:r>
            <a:r>
              <a:rPr lang="es-MX" dirty="0"/>
              <a:t>obediencia, </a:t>
            </a:r>
            <a:r>
              <a:rPr lang="es-MX" dirty="0" smtClean="0"/>
              <a:t>como </a:t>
            </a:r>
            <a:r>
              <a:rPr lang="es-MX" i="1" dirty="0">
                <a:solidFill>
                  <a:srgbClr val="FFC000"/>
                </a:solidFill>
                <a:effectLst>
                  <a:outerShdw blurRad="38100" dist="38100" dir="2700000" algn="tl">
                    <a:srgbClr val="000000">
                      <a:alpha val="43137"/>
                    </a:srgbClr>
                  </a:outerShdw>
                </a:effectLst>
              </a:rPr>
              <a:t>símbolo</a:t>
            </a:r>
            <a:r>
              <a:rPr lang="es-MX" dirty="0"/>
              <a:t>, es algo </a:t>
            </a:r>
            <a:r>
              <a:rPr lang="es-MX" dirty="0" smtClean="0"/>
              <a:t>de </a:t>
            </a:r>
            <a:r>
              <a:rPr lang="es-MX" dirty="0"/>
              <a:t>esta </a:t>
            </a:r>
            <a:r>
              <a:rPr lang="es-MX" dirty="0" smtClean="0"/>
              <a:t>tierra y, por lo tanto, diferente a </a:t>
            </a:r>
            <a:r>
              <a:rPr lang="es-MX" dirty="0"/>
              <a:t>la experiencia y la posesión de la </a:t>
            </a:r>
            <a:r>
              <a:rPr lang="es-MX" dirty="0" smtClean="0"/>
              <a:t>salvación que </a:t>
            </a:r>
            <a:r>
              <a:rPr lang="es-MX" dirty="0"/>
              <a:t>simboliza. </a:t>
            </a:r>
            <a:endParaRPr lang="es-MX" dirty="0" smtClean="0"/>
          </a:p>
          <a:p>
            <a:pPr marL="0" indent="0">
              <a:buNone/>
            </a:pPr>
            <a:endParaRPr lang="es-MX" dirty="0" smtClean="0"/>
          </a:p>
          <a:p>
            <a:r>
              <a:rPr lang="es-MX" dirty="0" smtClean="0"/>
              <a:t>Por consecuencia, esta </a:t>
            </a:r>
            <a:r>
              <a:rPr lang="es-MX" dirty="0"/>
              <a:t>comprensión </a:t>
            </a:r>
            <a:r>
              <a:rPr lang="es-MX" dirty="0" smtClean="0"/>
              <a:t>simbólica de la función </a:t>
            </a:r>
            <a:r>
              <a:rPr lang="es-MX" dirty="0"/>
              <a:t>de la obediencia abre el camino para la secularización del </a:t>
            </a:r>
            <a:r>
              <a:rPr lang="es-MX" dirty="0" smtClean="0"/>
              <a:t>estilo de </a:t>
            </a:r>
            <a:r>
              <a:rPr lang="es-MX" dirty="0"/>
              <a:t>vida </a:t>
            </a:r>
            <a:r>
              <a:rPr lang="es-MX" dirty="0" smtClean="0"/>
              <a:t>cristiano</a:t>
            </a:r>
            <a:r>
              <a:rPr lang="es-MX" dirty="0"/>
              <a:t> </a:t>
            </a:r>
            <a:r>
              <a:rPr lang="es-MX" dirty="0" smtClean="0"/>
              <a:t>ya que la </a:t>
            </a:r>
            <a:r>
              <a:rPr lang="es-MX" dirty="0"/>
              <a:t>salvación no es acerca de nuestras vidas cotidianas </a:t>
            </a:r>
            <a:r>
              <a:rPr lang="es-MX" dirty="0" smtClean="0"/>
              <a:t>sino acerca </a:t>
            </a:r>
            <a:r>
              <a:rPr lang="es-MX" dirty="0"/>
              <a:t>de nuestra justificación a través de la predestinación eterna </a:t>
            </a:r>
            <a:r>
              <a:rPr lang="es-MX" dirty="0" smtClean="0"/>
              <a:t>de Dios </a:t>
            </a:r>
            <a:r>
              <a:rPr lang="es-MX" dirty="0"/>
              <a:t>en el mundo espiritual celestial.</a:t>
            </a:r>
          </a:p>
          <a:p>
            <a:pPr marL="0" indent="0">
              <a:buNone/>
            </a:pPr>
            <a:endParaRPr lang="es-MX" dirty="0"/>
          </a:p>
        </p:txBody>
      </p:sp>
    </p:spTree>
    <p:extLst>
      <p:ext uri="{BB962C8B-B14F-4D97-AF65-F5344CB8AC3E}">
        <p14:creationId xmlns:p14="http://schemas.microsoft.com/office/powerpoint/2010/main" val="356269249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325803"/>
            <a:ext cx="8382000" cy="664797"/>
          </a:xfrm>
        </p:spPr>
        <p:txBody>
          <a:bodyPr/>
          <a:lstStyle/>
          <a:p>
            <a:r>
              <a:rPr lang="es-MX" dirty="0" smtClean="0"/>
              <a:t>Además…</a:t>
            </a:r>
            <a:endParaRPr lang="es-MX" dirty="0"/>
          </a:p>
        </p:txBody>
      </p:sp>
      <p:sp>
        <p:nvSpPr>
          <p:cNvPr id="3" name="Marcador de contenido 2"/>
          <p:cNvSpPr>
            <a:spLocks noGrp="1"/>
          </p:cNvSpPr>
          <p:nvPr>
            <p:ph idx="1"/>
          </p:nvPr>
        </p:nvSpPr>
        <p:spPr>
          <a:xfrm>
            <a:off x="381000" y="1334798"/>
            <a:ext cx="8382000" cy="5066002"/>
          </a:xfrm>
        </p:spPr>
        <p:txBody>
          <a:bodyPr/>
          <a:lstStyle/>
          <a:p>
            <a:r>
              <a:rPr lang="es-MX" dirty="0"/>
              <a:t>Debido a que Lutero enseña que el pecado original continúa después </a:t>
            </a:r>
            <a:r>
              <a:rPr lang="es-MX" dirty="0" smtClean="0"/>
              <a:t>de la salvación, la </a:t>
            </a:r>
            <a:r>
              <a:rPr lang="es-MX" dirty="0"/>
              <a:t>justificación puede hacer buenos a los creyentes </a:t>
            </a:r>
            <a:r>
              <a:rPr lang="es-MX" dirty="0" smtClean="0"/>
              <a:t>solo de </a:t>
            </a:r>
            <a:r>
              <a:rPr lang="es-MX" dirty="0"/>
              <a:t>manera parcial. </a:t>
            </a:r>
            <a:r>
              <a:rPr lang="es-MX" dirty="0" smtClean="0"/>
              <a:t> </a:t>
            </a:r>
            <a:endParaRPr lang="es-MX" dirty="0" smtClean="0"/>
          </a:p>
          <a:p>
            <a:pPr marL="0" indent="0">
              <a:buNone/>
            </a:pPr>
            <a:endParaRPr lang="es-MX" sz="2000" dirty="0" smtClean="0"/>
          </a:p>
          <a:p>
            <a:r>
              <a:rPr lang="es-MX" dirty="0" smtClean="0"/>
              <a:t>En otras palabras, de </a:t>
            </a:r>
            <a:r>
              <a:rPr lang="es-MX" dirty="0"/>
              <a:t>acuerdo con Lutero, </a:t>
            </a:r>
            <a:r>
              <a:rPr lang="es-MX" dirty="0" smtClean="0"/>
              <a:t>lo normal es que, </a:t>
            </a:r>
            <a:r>
              <a:rPr lang="es-MX" dirty="0"/>
              <a:t>incluso después de la justificación, los seres humanos </a:t>
            </a:r>
            <a:r>
              <a:rPr lang="es-MX" dirty="0" smtClean="0"/>
              <a:t>continúen actuando </a:t>
            </a:r>
            <a:r>
              <a:rPr lang="es-MX" dirty="0"/>
              <a:t>de forma pecaminosa y vivan vidas seculares.</a:t>
            </a:r>
          </a:p>
          <a:p>
            <a:endParaRPr lang="es-MX" dirty="0"/>
          </a:p>
        </p:txBody>
      </p:sp>
    </p:spTree>
    <p:extLst>
      <p:ext uri="{BB962C8B-B14F-4D97-AF65-F5344CB8AC3E}">
        <p14:creationId xmlns:p14="http://schemas.microsoft.com/office/powerpoint/2010/main" val="24955156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1329595"/>
          </a:xfrm>
        </p:spPr>
        <p:txBody>
          <a:bodyPr/>
          <a:lstStyle/>
          <a:p>
            <a:r>
              <a:rPr lang="es-MX" dirty="0" smtClean="0"/>
              <a:t>¿En qué se manifiesta entonces la obediencia para Lutero?</a:t>
            </a:r>
            <a:endParaRPr lang="es-MX" dirty="0"/>
          </a:p>
        </p:txBody>
      </p:sp>
      <p:sp>
        <p:nvSpPr>
          <p:cNvPr id="3" name="Marcador de contenido 2"/>
          <p:cNvSpPr>
            <a:spLocks noGrp="1"/>
          </p:cNvSpPr>
          <p:nvPr>
            <p:ph idx="1"/>
          </p:nvPr>
        </p:nvSpPr>
        <p:spPr>
          <a:xfrm>
            <a:off x="381000" y="1721548"/>
            <a:ext cx="8382000" cy="4419671"/>
          </a:xfrm>
        </p:spPr>
        <p:txBody>
          <a:bodyPr/>
          <a:lstStyle/>
          <a:p>
            <a:r>
              <a:rPr lang="es-MX" b="1" dirty="0"/>
              <a:t>D</a:t>
            </a:r>
            <a:r>
              <a:rPr lang="es-MX" dirty="0" smtClean="0"/>
              <a:t>e </a:t>
            </a:r>
            <a:r>
              <a:rPr lang="es-MX" dirty="0"/>
              <a:t>acuerdo a </a:t>
            </a:r>
            <a:r>
              <a:rPr lang="es-MX" dirty="0" smtClean="0"/>
              <a:t>Lutero, </a:t>
            </a:r>
            <a:r>
              <a:rPr lang="es-MX" dirty="0"/>
              <a:t>la </a:t>
            </a:r>
            <a:r>
              <a:rPr lang="es-MX" dirty="0" smtClean="0"/>
              <a:t>ley </a:t>
            </a:r>
            <a:r>
              <a:rPr lang="es-MX" dirty="0"/>
              <a:t>no tiene </a:t>
            </a:r>
            <a:r>
              <a:rPr lang="es-MX" dirty="0" smtClean="0"/>
              <a:t>jurisdicción</a:t>
            </a:r>
            <a:r>
              <a:rPr lang="es-MX" dirty="0"/>
              <a:t> </a:t>
            </a:r>
            <a:r>
              <a:rPr lang="es-MX" dirty="0" smtClean="0"/>
              <a:t>sobre </a:t>
            </a:r>
            <a:r>
              <a:rPr lang="es-MX" dirty="0"/>
              <a:t>el cristiano. En otras palabras, la ley está </a:t>
            </a:r>
            <a:r>
              <a:rPr lang="es-MX" dirty="0" smtClean="0"/>
              <a:t>muerta para </a:t>
            </a:r>
            <a:r>
              <a:rPr lang="es-MX" dirty="0"/>
              <a:t>el creyente</a:t>
            </a:r>
            <a:r>
              <a:rPr lang="es-MX" dirty="0" smtClean="0"/>
              <a:t>.</a:t>
            </a:r>
          </a:p>
          <a:p>
            <a:pPr marL="0" indent="0">
              <a:buNone/>
            </a:pPr>
            <a:endParaRPr lang="es-MX" sz="1800" dirty="0"/>
          </a:p>
          <a:p>
            <a:r>
              <a:rPr lang="es-MX" dirty="0"/>
              <a:t>En la justificación por la fe, los </a:t>
            </a:r>
            <a:r>
              <a:rPr lang="es-MX" dirty="0" smtClean="0"/>
              <a:t>cristianos trascienden </a:t>
            </a:r>
            <a:r>
              <a:rPr lang="es-MX" dirty="0"/>
              <a:t>la ley y entran en </a:t>
            </a:r>
            <a:r>
              <a:rPr lang="es-MX" dirty="0" smtClean="0"/>
              <a:t>la gracia</a:t>
            </a:r>
            <a:r>
              <a:rPr lang="es-MX" dirty="0"/>
              <a:t>, donde no hay ni ley ni </a:t>
            </a:r>
            <a:r>
              <a:rPr lang="es-MX" dirty="0" smtClean="0"/>
              <a:t>pecado.</a:t>
            </a:r>
            <a:endParaRPr lang="es-MX" dirty="0"/>
          </a:p>
          <a:p>
            <a:pPr marL="0" indent="0">
              <a:buNone/>
            </a:pPr>
            <a:endParaRPr lang="es-MX" sz="1200" dirty="0" smtClean="0"/>
          </a:p>
          <a:p>
            <a:r>
              <a:rPr lang="es-MX" dirty="0" smtClean="0"/>
              <a:t>Las </a:t>
            </a:r>
            <a:r>
              <a:rPr lang="es-MX" dirty="0" smtClean="0"/>
              <a:t>“buenas </a:t>
            </a:r>
            <a:r>
              <a:rPr lang="es-MX" dirty="0"/>
              <a:t>obras" se refieren al amor a </a:t>
            </a:r>
            <a:r>
              <a:rPr lang="es-MX" dirty="0" smtClean="0"/>
              <a:t>Dios </a:t>
            </a:r>
            <a:r>
              <a:rPr lang="es-MX" dirty="0"/>
              <a:t>y al prójimo</a:t>
            </a:r>
            <a:r>
              <a:rPr lang="es-MX" dirty="0" smtClean="0"/>
              <a:t>. </a:t>
            </a:r>
            <a:endParaRPr lang="es-MX" dirty="0"/>
          </a:p>
        </p:txBody>
      </p:sp>
    </p:spTree>
    <p:extLst>
      <p:ext uri="{BB962C8B-B14F-4D97-AF65-F5344CB8AC3E}">
        <p14:creationId xmlns:p14="http://schemas.microsoft.com/office/powerpoint/2010/main" val="329214884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1000" y="304800"/>
            <a:ext cx="8382000" cy="6297108"/>
          </a:xfrm>
        </p:spPr>
        <p:txBody>
          <a:bodyPr/>
          <a:lstStyle/>
          <a:p>
            <a:endParaRPr lang="es-MX" dirty="0"/>
          </a:p>
          <a:p>
            <a:r>
              <a:rPr lang="es-MX" dirty="0" smtClean="0"/>
              <a:t>“Invoca </a:t>
            </a:r>
            <a:r>
              <a:rPr lang="es-MX" dirty="0"/>
              <a:t>a Dios, dale gracias, predica de Él, alábalo y confiésalo. Haz bien a </a:t>
            </a:r>
            <a:r>
              <a:rPr lang="es-MX" dirty="0" smtClean="0"/>
              <a:t>tu </a:t>
            </a:r>
            <a:r>
              <a:rPr lang="es-MX" dirty="0"/>
              <a:t> </a:t>
            </a:r>
            <a:r>
              <a:rPr lang="es-MX" dirty="0" smtClean="0"/>
              <a:t>           </a:t>
            </a:r>
            <a:r>
              <a:rPr lang="es-MX" dirty="0" smtClean="0"/>
              <a:t>prójimo </a:t>
            </a:r>
            <a:r>
              <a:rPr lang="es-MX" dirty="0"/>
              <a:t>y sírvelo; haz tu deber. Estas son verdaderamente buenas </a:t>
            </a:r>
            <a:r>
              <a:rPr lang="es-MX" dirty="0" smtClean="0"/>
              <a:t>obras, las </a:t>
            </a:r>
            <a:r>
              <a:rPr lang="es-MX" dirty="0" smtClean="0"/>
              <a:t>cuales  </a:t>
            </a:r>
            <a:r>
              <a:rPr lang="es-MX" dirty="0"/>
              <a:t>fluyen de esta fe y del gozo concebido en </a:t>
            </a:r>
            <a:r>
              <a:rPr lang="es-MX" dirty="0" smtClean="0"/>
              <a:t>          el </a:t>
            </a:r>
            <a:r>
              <a:rPr lang="es-MX" dirty="0"/>
              <a:t>corazón a causa </a:t>
            </a:r>
            <a:r>
              <a:rPr lang="es-MX" dirty="0" smtClean="0"/>
              <a:t>de que </a:t>
            </a:r>
            <a:r>
              <a:rPr lang="es-MX" dirty="0"/>
              <a:t>tenemos el perdón de los pecados libremente a través de </a:t>
            </a:r>
            <a:r>
              <a:rPr lang="es-MX" dirty="0" smtClean="0"/>
              <a:t>Cristo</a:t>
            </a:r>
            <a:r>
              <a:rPr lang="es-MX" dirty="0" smtClean="0"/>
              <a:t>“ (</a:t>
            </a:r>
            <a:r>
              <a:rPr lang="es-MX" i="1" dirty="0" smtClean="0"/>
              <a:t>Luther Works: </a:t>
            </a:r>
            <a:r>
              <a:rPr lang="es-MX" i="1" dirty="0" err="1" smtClean="0"/>
              <a:t>Lectures</a:t>
            </a:r>
            <a:r>
              <a:rPr lang="es-MX" i="1" dirty="0" smtClean="0"/>
              <a:t> </a:t>
            </a:r>
            <a:r>
              <a:rPr lang="es-MX" i="1" dirty="0" err="1" smtClean="0"/>
              <a:t>on</a:t>
            </a:r>
            <a:r>
              <a:rPr lang="es-MX" i="1" dirty="0" smtClean="0"/>
              <a:t> </a:t>
            </a:r>
            <a:r>
              <a:rPr lang="es-MX" i="1" dirty="0" err="1" smtClean="0"/>
              <a:t>Galatians</a:t>
            </a:r>
            <a:r>
              <a:rPr lang="es-MX" i="1" dirty="0" smtClean="0"/>
              <a:t>, </a:t>
            </a:r>
            <a:r>
              <a:rPr lang="es-MX" dirty="0" smtClean="0"/>
              <a:t>133).</a:t>
            </a:r>
            <a:endParaRPr lang="es-MX" dirty="0" smtClean="0"/>
          </a:p>
          <a:p>
            <a:pPr marL="0" indent="0">
              <a:buNone/>
            </a:pPr>
            <a:endParaRPr lang="es-MX" sz="2000" dirty="0" smtClean="0"/>
          </a:p>
          <a:p>
            <a:r>
              <a:rPr lang="es-MX" dirty="0" smtClean="0"/>
              <a:t>En suma</a:t>
            </a:r>
            <a:r>
              <a:rPr lang="es-MX" dirty="0"/>
              <a:t>, </a:t>
            </a:r>
            <a:r>
              <a:rPr lang="es-MX" dirty="0" smtClean="0"/>
              <a:t>aunque </a:t>
            </a:r>
            <a:r>
              <a:rPr lang="es-MX" dirty="0" smtClean="0"/>
              <a:t>incluye </a:t>
            </a:r>
            <a:r>
              <a:rPr lang="es-MX" dirty="0"/>
              <a:t>algunas obras de beneficencia y amor al </a:t>
            </a:r>
            <a:r>
              <a:rPr lang="es-MX" dirty="0" smtClean="0"/>
              <a:t>prójimo, la </a:t>
            </a:r>
            <a:r>
              <a:rPr lang="es-MX" dirty="0" smtClean="0"/>
              <a:t>obediencia, </a:t>
            </a:r>
            <a:r>
              <a:rPr lang="es-MX" dirty="0"/>
              <a:t>como señal </a:t>
            </a:r>
            <a:r>
              <a:rPr lang="es-MX" i="1" dirty="0" smtClean="0">
                <a:solidFill>
                  <a:srgbClr val="FFC000"/>
                </a:solidFill>
                <a:effectLst>
                  <a:outerShdw blurRad="38100" dist="38100" dir="2700000" algn="tl">
                    <a:srgbClr val="000000">
                      <a:alpha val="43137"/>
                    </a:srgbClr>
                  </a:outerShdw>
                </a:effectLst>
              </a:rPr>
              <a:t>simbólica</a:t>
            </a:r>
            <a:r>
              <a:rPr lang="es-MX" dirty="0" smtClean="0"/>
              <a:t> que es, </a:t>
            </a:r>
            <a:r>
              <a:rPr lang="es-MX" dirty="0"/>
              <a:t>no involucra el cumplimiento </a:t>
            </a:r>
            <a:r>
              <a:rPr lang="es-MX" dirty="0" smtClean="0"/>
              <a:t>de la </a:t>
            </a:r>
            <a:r>
              <a:rPr lang="es-MX" dirty="0" smtClean="0"/>
              <a:t>ley. </a:t>
            </a:r>
            <a:endParaRPr lang="es-MX" dirty="0"/>
          </a:p>
        </p:txBody>
      </p:sp>
      <p:pic>
        <p:nvPicPr>
          <p:cNvPr id="1026" name="Picture 2" descr="Luther's Works, Volume 26 (Lectures on Galatians Chapters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4775" y="914400"/>
            <a:ext cx="134302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9823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Evaluando la comprensión de Lutero</a:t>
            </a:r>
            <a:endParaRPr lang="es-MX" dirty="0"/>
          </a:p>
        </p:txBody>
      </p:sp>
      <p:sp>
        <p:nvSpPr>
          <p:cNvPr id="3" name="Marcador de contenido 2"/>
          <p:cNvSpPr>
            <a:spLocks noGrp="1"/>
          </p:cNvSpPr>
          <p:nvPr>
            <p:ph idx="1"/>
          </p:nvPr>
        </p:nvSpPr>
        <p:spPr>
          <a:xfrm>
            <a:off x="381000" y="1066800"/>
            <a:ext cx="8382000" cy="4727448"/>
          </a:xfrm>
        </p:spPr>
        <p:txBody>
          <a:bodyPr/>
          <a:lstStyle/>
          <a:p>
            <a:r>
              <a:rPr lang="es-MX" dirty="0"/>
              <a:t>La limitada comprensión de Lutero </a:t>
            </a:r>
            <a:r>
              <a:rPr lang="es-MX" dirty="0" smtClean="0"/>
              <a:t>sobre las buenas obras no exige que los cristianos imiten a Cristo, ni rijan su estilo de vida por </a:t>
            </a:r>
            <a:r>
              <a:rPr lang="es-MX" dirty="0"/>
              <a:t>los principios </a:t>
            </a:r>
            <a:r>
              <a:rPr lang="es-MX" dirty="0" smtClean="0"/>
              <a:t>divinos revelados en  la Biblia.</a:t>
            </a:r>
          </a:p>
          <a:p>
            <a:pPr marL="0" indent="0">
              <a:buNone/>
            </a:pPr>
            <a:endParaRPr lang="es-MX" sz="1600" dirty="0" smtClean="0"/>
          </a:p>
          <a:p>
            <a:r>
              <a:rPr lang="es-MX" dirty="0" smtClean="0"/>
              <a:t>Esto implica que la </a:t>
            </a:r>
            <a:r>
              <a:rPr lang="es-MX" dirty="0"/>
              <a:t>obediencia a la ley no </a:t>
            </a:r>
            <a:r>
              <a:rPr lang="es-MX" dirty="0" smtClean="0"/>
              <a:t>sea </a:t>
            </a:r>
            <a:r>
              <a:rPr lang="es-MX" dirty="0"/>
              <a:t>esencial ni </a:t>
            </a:r>
            <a:r>
              <a:rPr lang="es-MX" dirty="0" smtClean="0"/>
              <a:t>para la </a:t>
            </a:r>
            <a:r>
              <a:rPr lang="es-MX" dirty="0"/>
              <a:t>experiencia de la salvación ni para </a:t>
            </a:r>
            <a:r>
              <a:rPr lang="es-MX" dirty="0" smtClean="0"/>
              <a:t>el </a:t>
            </a:r>
            <a:r>
              <a:rPr lang="es-MX" dirty="0"/>
              <a:t>estilo de </a:t>
            </a:r>
            <a:r>
              <a:rPr lang="es-MX" dirty="0" smtClean="0"/>
              <a:t>vida del cristiano.</a:t>
            </a:r>
          </a:p>
          <a:p>
            <a:pPr marL="0" indent="0">
              <a:buNone/>
            </a:pPr>
            <a:endParaRPr lang="es-MX" sz="1600" dirty="0"/>
          </a:p>
          <a:p>
            <a:r>
              <a:rPr lang="es-MX" dirty="0" smtClean="0"/>
              <a:t>Una perspectiva como esta hace de la obediencia una mera señal simbólica </a:t>
            </a:r>
            <a:r>
              <a:rPr lang="es-MX" dirty="0" smtClean="0">
                <a:sym typeface="Wingdings" panose="05000000000000000000" pitchFamily="2" charset="2"/>
              </a:rPr>
              <a:t> /</a:t>
            </a:r>
            <a:r>
              <a:rPr lang="es-MX" dirty="0" smtClean="0"/>
              <a:t> </a:t>
            </a:r>
            <a:r>
              <a:rPr lang="es-MX" dirty="0" smtClean="0">
                <a:sym typeface="Wingdings" panose="05000000000000000000" pitchFamily="2" charset="2"/>
              </a:rPr>
              <a:t></a:t>
            </a:r>
            <a:r>
              <a:rPr lang="es-MX" dirty="0" smtClean="0"/>
              <a:t> </a:t>
            </a:r>
            <a:endParaRPr lang="es-MX" dirty="0"/>
          </a:p>
        </p:txBody>
      </p:sp>
    </p:spTree>
    <p:extLst>
      <p:ext uri="{BB962C8B-B14F-4D97-AF65-F5344CB8AC3E}">
        <p14:creationId xmlns:p14="http://schemas.microsoft.com/office/powerpoint/2010/main" val="3666422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1010050"/>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con</a:t>
                      </a:r>
                      <a:r>
                        <a:rPr lang="en-US" sz="28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800" cap="none" spc="0" baseline="0" dirty="0" err="1" smtClean="0">
                          <a:ln w="18415" cmpd="sng">
                            <a:solidFill>
                              <a:srgbClr val="FFFFFF"/>
                            </a:solidFill>
                            <a:prstDash val="solid"/>
                          </a:ln>
                          <a:effectLst>
                            <a:outerShdw blurRad="63500" dir="3600000" algn="tl" rotWithShape="0">
                              <a:srgbClr val="000000">
                                <a:alpha val="70000"/>
                              </a:srgbClr>
                            </a:outerShdw>
                          </a:effectLst>
                        </a:rPr>
                        <a:t>Abrahán</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r>
                        <a:rPr lang="en-US" sz="28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800" cap="none" spc="0" baseline="0" dirty="0" err="1" smtClean="0">
                          <a:ln w="18415" cmpd="sng">
                            <a:solidFill>
                              <a:srgbClr val="FFFFFF"/>
                            </a:solidFill>
                            <a:prstDash val="solid"/>
                          </a:ln>
                          <a:effectLst>
                            <a:outerShdw blurRad="63500" dir="3600000" algn="tl" rotWithShape="0">
                              <a:srgbClr val="000000">
                                <a:alpha val="70000"/>
                              </a:srgbClr>
                            </a:outerShdw>
                          </a:effectLst>
                        </a:rPr>
                        <a:t>en</a:t>
                      </a:r>
                      <a:r>
                        <a:rPr lang="en-US" sz="2800" cap="none" spc="0" baseline="0" dirty="0" smtClean="0">
                          <a:ln w="18415" cmpd="sng">
                            <a:solidFill>
                              <a:srgbClr val="FFFFFF"/>
                            </a:solidFill>
                            <a:prstDash val="solid"/>
                          </a:ln>
                          <a:effectLst>
                            <a:outerShdw blurRad="63500" dir="3600000" algn="tl" rotWithShape="0">
                              <a:srgbClr val="000000">
                                <a:alpha val="70000"/>
                              </a:srgbClr>
                            </a:outerShdw>
                          </a:effectLst>
                        </a:rPr>
                        <a:t> el  </a:t>
                      </a:r>
                      <a:r>
                        <a:rPr lang="en-US" sz="2800" cap="none" spc="0" baseline="0" dirty="0" err="1" smtClean="0">
                          <a:ln w="18415" cmpd="sng">
                            <a:solidFill>
                              <a:srgbClr val="FFFFFF"/>
                            </a:solidFill>
                            <a:prstDash val="solid"/>
                          </a:ln>
                          <a:effectLst>
                            <a:outerShdw blurRad="63500" dir="3600000" algn="tl" rotWithShape="0">
                              <a:srgbClr val="000000">
                                <a:alpha val="70000"/>
                              </a:srgbClr>
                            </a:outerShdw>
                          </a:effectLst>
                        </a:rPr>
                        <a:t>Sinaí</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Ley /</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Obediencia</a:t>
                      </a: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Gracia</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/Amor</a:t>
                      </a:r>
                    </a:p>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Espíritu</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Santo</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err="1" smtClean="0">
                <a:solidFill>
                  <a:srgbClr val="FFFFFF"/>
                </a:solidFill>
              </a:rPr>
              <a:t>PERSPECTIVA</a:t>
            </a:r>
            <a:r>
              <a:rPr lang="en-US" sz="3600" dirty="0" smtClean="0">
                <a:solidFill>
                  <a:srgbClr val="FFFFFF"/>
                </a:solidFill>
              </a:rPr>
              <a:t> DE LOS </a:t>
            </a:r>
            <a:r>
              <a:rPr lang="en-US" sz="3600" dirty="0" err="1" smtClean="0">
                <a:solidFill>
                  <a:srgbClr val="FFFFFF"/>
                </a:solidFill>
              </a:rPr>
              <a:t>EVANGÉLICOS</a:t>
            </a:r>
            <a:r>
              <a:rPr lang="en-US" sz="3600" dirty="0" smtClean="0">
                <a:solidFill>
                  <a:srgbClr val="FFFFFF"/>
                </a:solidFill>
              </a:rPr>
              <a:t> </a:t>
            </a:r>
            <a:r>
              <a:rPr lang="en-US" sz="3600" dirty="0" err="1" smtClean="0">
                <a:solidFill>
                  <a:srgbClr val="FFFFFF"/>
                </a:solidFill>
              </a:rPr>
              <a:t>RESPECTO</a:t>
            </a:r>
            <a:r>
              <a:rPr lang="en-US" sz="3600" dirty="0" smtClean="0">
                <a:solidFill>
                  <a:srgbClr val="FFFFFF"/>
                </a:solidFill>
              </a:rPr>
              <a:t>  AL </a:t>
            </a:r>
            <a:r>
              <a:rPr lang="en-US" sz="3600" dirty="0" err="1" smtClean="0">
                <a:solidFill>
                  <a:srgbClr val="FFFFFF"/>
                </a:solidFill>
              </a:rPr>
              <a:t>PACTO</a:t>
            </a:r>
            <a:r>
              <a:rPr lang="en-US" sz="3600" dirty="0" smtClean="0">
                <a:solidFill>
                  <a:srgbClr val="FFFFFF"/>
                </a:solidFill>
              </a:rPr>
              <a:t> </a:t>
            </a:r>
            <a:endParaRPr lang="en-US" sz="3600" dirty="0">
              <a:solidFill>
                <a:srgbClr val="FFFFFF"/>
              </a:solidFill>
            </a:endParaRPr>
          </a:p>
        </p:txBody>
      </p:sp>
    </p:spTree>
    <p:extLst>
      <p:ext uri="{BB962C8B-B14F-4D97-AF65-F5344CB8AC3E}">
        <p14:creationId xmlns:p14="http://schemas.microsoft.com/office/powerpoint/2010/main" val="410668089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152400"/>
            <a:ext cx="8382000" cy="1329595"/>
          </a:xfrm>
        </p:spPr>
        <p:txBody>
          <a:bodyPr/>
          <a:lstStyle/>
          <a:p>
            <a:pPr algn="r"/>
            <a:r>
              <a:rPr lang="es-MX" dirty="0" smtClean="0"/>
              <a:t>¿Acaso Lutero no fue usado  </a:t>
            </a:r>
            <a:br>
              <a:rPr lang="es-MX" dirty="0" smtClean="0"/>
            </a:br>
            <a:r>
              <a:rPr lang="es-MX" dirty="0" smtClean="0"/>
              <a:t>por Dios?</a:t>
            </a:r>
            <a:endParaRPr lang="es-MX" dirty="0"/>
          </a:p>
        </p:txBody>
      </p:sp>
      <p:sp>
        <p:nvSpPr>
          <p:cNvPr id="3" name="Marcador de contenido 2"/>
          <p:cNvSpPr>
            <a:spLocks noGrp="1"/>
          </p:cNvSpPr>
          <p:nvPr>
            <p:ph idx="1"/>
          </p:nvPr>
        </p:nvSpPr>
        <p:spPr>
          <a:xfrm>
            <a:off x="381000" y="1579531"/>
            <a:ext cx="8382000" cy="5112169"/>
          </a:xfrm>
        </p:spPr>
        <p:txBody>
          <a:bodyPr/>
          <a:lstStyle/>
          <a:p>
            <a:pPr marL="0" indent="0" algn="ctr">
              <a:buNone/>
            </a:pPr>
            <a:r>
              <a:rPr lang="es-MX" sz="3300" dirty="0"/>
              <a:t>La reforma no terminó con Lutero, como algunos suponen. Debe continuar hasta el fin de la historia del mundo. El reformador tenía una gran obra que hacer al reflejar sobre los demás la luz que Dios había permitido que resplandeciera sobre él; pero no recibió toda la luz que se debía dar al mundo. Desde esa época hasta ahora continuamente ha estado brillando nueva luz sobre las Escrituras, y se han ido desarrollando constantemente nuevas </a:t>
            </a:r>
            <a:r>
              <a:rPr lang="es-MX" sz="3300" dirty="0" smtClean="0"/>
              <a:t>verdades</a:t>
            </a:r>
            <a:r>
              <a:rPr lang="es-MX" sz="3300" dirty="0"/>
              <a:t> </a:t>
            </a:r>
            <a:r>
              <a:rPr lang="es-MX" sz="3300" dirty="0" smtClean="0"/>
              <a:t>(</a:t>
            </a:r>
            <a:r>
              <a:rPr lang="es-MX" sz="3300" dirty="0" err="1" smtClean="0"/>
              <a:t>HR</a:t>
            </a:r>
            <a:r>
              <a:rPr lang="es-MX" sz="3300" dirty="0" smtClean="0"/>
              <a:t> 370) </a:t>
            </a:r>
            <a:endParaRPr lang="es-MX" sz="3300" dirty="0"/>
          </a:p>
          <a:p>
            <a:pPr marL="0" indent="0">
              <a:buNone/>
            </a:pPr>
            <a:r>
              <a:rPr lang="es-ES_tradnl" dirty="0" smtClean="0"/>
              <a:t> </a:t>
            </a:r>
            <a:endParaRPr lang="es-MX" dirty="0"/>
          </a:p>
        </p:txBody>
      </p:sp>
    </p:spTree>
    <p:extLst>
      <p:ext uri="{BB962C8B-B14F-4D97-AF65-F5344CB8AC3E}">
        <p14:creationId xmlns:p14="http://schemas.microsoft.com/office/powerpoint/2010/main" val="369276899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381000" y="1219200"/>
            <a:ext cx="8382000" cy="4570482"/>
          </a:xfrm>
        </p:spPr>
        <p:txBody>
          <a:bodyPr/>
          <a:lstStyle/>
          <a:p>
            <a:pPr marL="0" indent="0" algn="ctr">
              <a:buNone/>
            </a:pPr>
            <a:r>
              <a:rPr lang="es-MX" sz="3300" dirty="0"/>
              <a:t>Lutero y sus colaboradores llevaron a cabo una noble tarea en favor de Dios; pero como salieron de la Iglesia Católica, como habían creído ellos mismos sus doctrinas y las habían defendido, no se podía esperar que descubrieran de golpe todos sus errores. Su obra consistió en quebrantar las cadenas de Roma y dar la Biblia al mundo; pero había importantes verdades que no descubrieron, y graves errores a los que no renunciaron</a:t>
            </a:r>
            <a:r>
              <a:rPr lang="es-MX" sz="3300" dirty="0" smtClean="0"/>
              <a:t>.  </a:t>
            </a:r>
            <a:r>
              <a:rPr lang="es-ES_tradnl" sz="3300" dirty="0" smtClean="0"/>
              <a:t> </a:t>
            </a:r>
            <a:endParaRPr lang="es-MX" sz="3300" dirty="0"/>
          </a:p>
        </p:txBody>
      </p:sp>
    </p:spTree>
    <p:extLst>
      <p:ext uri="{BB962C8B-B14F-4D97-AF65-F5344CB8AC3E}">
        <p14:creationId xmlns:p14="http://schemas.microsoft.com/office/powerpoint/2010/main" val="162537476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7924800" cy="1981200"/>
          </a:xfrm>
        </p:spPr>
        <p:txBody>
          <a:bodyPr/>
          <a:lstStyle/>
          <a:p>
            <a:pPr algn="ctr"/>
            <a:r>
              <a:rPr lang="en-US" sz="4800" dirty="0" err="1" smtClean="0">
                <a:latin typeface="+mj-lt"/>
              </a:rPr>
              <a:t>Razón</a:t>
            </a:r>
            <a:r>
              <a:rPr lang="en-US" sz="4800" dirty="0" smtClean="0">
                <a:latin typeface="+mj-lt"/>
              </a:rPr>
              <a:t> # 2. </a:t>
            </a:r>
            <a:br>
              <a:rPr lang="en-US" sz="4800" dirty="0" smtClean="0">
                <a:latin typeface="+mj-lt"/>
              </a:rPr>
            </a:br>
            <a:r>
              <a:rPr lang="en-US" sz="4800" dirty="0" err="1" smtClean="0">
                <a:latin typeface="+mj-lt"/>
              </a:rPr>
              <a:t>Existe</a:t>
            </a:r>
            <a:r>
              <a:rPr lang="en-US" sz="4800" dirty="0" smtClean="0">
                <a:latin typeface="+mj-lt"/>
              </a:rPr>
              <a:t> </a:t>
            </a:r>
            <a:r>
              <a:rPr lang="en-US" sz="4800" dirty="0" err="1" smtClean="0">
                <a:latin typeface="+mj-lt"/>
              </a:rPr>
              <a:t>una</a:t>
            </a:r>
            <a:r>
              <a:rPr lang="en-US" sz="4800" dirty="0" smtClean="0">
                <a:latin typeface="+mj-lt"/>
              </a:rPr>
              <a:t> tension </a:t>
            </a:r>
            <a:r>
              <a:rPr lang="en-US" sz="4800" dirty="0" err="1" smtClean="0">
                <a:latin typeface="+mj-lt"/>
              </a:rPr>
              <a:t>en</a:t>
            </a:r>
            <a:r>
              <a:rPr lang="en-US" sz="4800" dirty="0" smtClean="0">
                <a:latin typeface="+mj-lt"/>
              </a:rPr>
              <a:t> la </a:t>
            </a:r>
            <a:r>
              <a:rPr lang="en-US" sz="4800" dirty="0" err="1" smtClean="0">
                <a:latin typeface="+mj-lt"/>
              </a:rPr>
              <a:t>Biblia</a:t>
            </a:r>
            <a:r>
              <a:rPr lang="en-US" sz="4800" dirty="0" smtClean="0">
                <a:latin typeface="+mj-lt"/>
              </a:rPr>
              <a:t> </a:t>
            </a:r>
            <a:r>
              <a:rPr lang="en-US" sz="4800" dirty="0" err="1" smtClean="0">
                <a:latin typeface="+mj-lt"/>
              </a:rPr>
              <a:t>respecto</a:t>
            </a:r>
            <a:r>
              <a:rPr lang="en-US" sz="4800" dirty="0" smtClean="0">
                <a:latin typeface="+mj-lt"/>
              </a:rPr>
              <a:t> a </a:t>
            </a:r>
            <a:r>
              <a:rPr lang="en-US" sz="4800" dirty="0" err="1" smtClean="0">
                <a:latin typeface="+mj-lt"/>
              </a:rPr>
              <a:t>este</a:t>
            </a:r>
            <a:r>
              <a:rPr lang="en-US" sz="4800" dirty="0" smtClean="0">
                <a:latin typeface="+mj-lt"/>
              </a:rPr>
              <a:t> </a:t>
            </a:r>
            <a:r>
              <a:rPr lang="en-US" sz="4800" dirty="0" err="1" smtClean="0">
                <a:latin typeface="+mj-lt"/>
              </a:rPr>
              <a:t>tema</a:t>
            </a:r>
            <a:r>
              <a:rPr lang="en-US" sz="4800" dirty="0" smtClean="0">
                <a:latin typeface="+mj-lt"/>
              </a:rPr>
              <a:t> </a:t>
            </a:r>
            <a:endParaRPr lang="en-US" sz="4800" dirty="0">
              <a:latin typeface="+mj-lt"/>
            </a:endParaRPr>
          </a:p>
        </p:txBody>
      </p:sp>
    </p:spTree>
    <p:extLst>
      <p:ext uri="{BB962C8B-B14F-4D97-AF65-F5344CB8AC3E}">
        <p14:creationId xmlns:p14="http://schemas.microsoft.com/office/powerpoint/2010/main" val="138939479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52400"/>
            <a:ext cx="8701118" cy="857256"/>
          </a:xfrm>
        </p:spPr>
        <p:txBody>
          <a:bodyPr/>
          <a:lstStyle/>
          <a:p>
            <a:pPr algn="ctr"/>
            <a:r>
              <a:rPr lang="en-US" sz="4400" b="1" dirty="0" smtClean="0">
                <a:latin typeface="+mj-lt"/>
              </a:rPr>
              <a:t>La ley de Dios y el </a:t>
            </a:r>
            <a:r>
              <a:rPr lang="en-US" sz="4400" b="1" dirty="0" err="1" smtClean="0">
                <a:latin typeface="+mj-lt"/>
              </a:rPr>
              <a:t>pacto</a:t>
            </a:r>
            <a:r>
              <a:rPr lang="en-US" sz="4400" b="1" dirty="0" smtClean="0">
                <a:latin typeface="+mj-lt"/>
              </a:rPr>
              <a:t> son:</a:t>
            </a:r>
            <a:endParaRPr lang="en-US" sz="4400" dirty="0">
              <a:latin typeface="+mj-lt"/>
            </a:endParaRPr>
          </a:p>
        </p:txBody>
      </p:sp>
      <p:sp>
        <p:nvSpPr>
          <p:cNvPr id="3" name="Content Placeholder 2"/>
          <p:cNvSpPr>
            <a:spLocks noGrp="1"/>
          </p:cNvSpPr>
          <p:nvPr>
            <p:ph idx="1"/>
          </p:nvPr>
        </p:nvSpPr>
        <p:spPr>
          <a:xfrm>
            <a:off x="685800" y="1219200"/>
            <a:ext cx="8151440" cy="5638800"/>
          </a:xfrm>
        </p:spPr>
        <p:txBody>
          <a:bodyPr>
            <a:normAutofit/>
          </a:bodyPr>
          <a:lstStyle/>
          <a:p>
            <a:pPr>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  Para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nuestro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bien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Dt 10:13</a:t>
            </a:r>
          </a:p>
          <a:p>
            <a:pPr>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2.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Escritos</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por</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Dios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en</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el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corazòn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Dt. 30:10-14; Isa 51:7;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Jer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31:33; Rom 2:12-16; Heb 8:10</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Perfecta - Sal 19:7</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AutoNum type="arabicPeriod" startAt="4"/>
            </a:pP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Convierten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el alma - Sal 19:7</a:t>
            </a: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Puros - Sal 19:8</a:t>
            </a: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Màs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valiosos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y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deseables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que el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oro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y la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miel</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Sal 19:10; 119:127</a:t>
            </a: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extLst>
      <p:ext uri="{BB962C8B-B14F-4D97-AF65-F5344CB8AC3E}">
        <p14:creationId xmlns:p14="http://schemas.microsoft.com/office/powerpoint/2010/main" val="16129044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Representan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libertad</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Sal 119:44-45</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Verdad</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Sal</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119:142, 151</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Paz para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quien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los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ama</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Sal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119:155</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Justicia</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a:t>
            </a: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Sal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119:172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Santo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Rom 7:12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Justo - Rom 7:12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Bueno - Rom 7:12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2" name="Título 1"/>
          <p:cNvSpPr>
            <a:spLocks noGrp="1"/>
          </p:cNvSpPr>
          <p:nvPr>
            <p:ph type="title"/>
          </p:nvPr>
        </p:nvSpPr>
        <p:spPr/>
        <p:txBody>
          <a:bodyPr/>
          <a:lstStyle/>
          <a:p>
            <a:endParaRPr lang="es-MX"/>
          </a:p>
        </p:txBody>
      </p:sp>
    </p:spTree>
    <p:extLst>
      <p:ext uri="{BB962C8B-B14F-4D97-AF65-F5344CB8AC3E}">
        <p14:creationId xmlns:p14="http://schemas.microsoft.com/office/powerpoint/2010/main" val="308306006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14.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Es</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piritual</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Rom 7:14</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15. Para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vida</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Rom 7:10</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16.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Establecidos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confirmados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por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la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fe</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Rom 3</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:31</a:t>
            </a: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17.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Cumplidos</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en</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quien</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anda</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conforme</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al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Espí</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ritu</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Rom 8:4</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18.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Revela</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el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pecado</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para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llevarnos</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Cristo - Gal 3:23-24; Rom 3:20; 7:13</a:t>
            </a:r>
          </a:p>
          <a:p>
            <a:pPr marL="515938" indent="-515938">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19.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Observados</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por</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el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remanente</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Ap</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12:17; 14:12</a:t>
            </a: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2" name="Título 1"/>
          <p:cNvSpPr>
            <a:spLocks noGrp="1"/>
          </p:cNvSpPr>
          <p:nvPr>
            <p:ph type="title"/>
          </p:nvPr>
        </p:nvSpPr>
        <p:spPr/>
        <p:txBody>
          <a:bodyPr/>
          <a:lstStyle/>
          <a:p>
            <a:endParaRPr lang="es-MX" dirty="0"/>
          </a:p>
        </p:txBody>
      </p:sp>
    </p:spTree>
    <p:extLst>
      <p:ext uri="{BB962C8B-B14F-4D97-AF65-F5344CB8AC3E}">
        <p14:creationId xmlns:p14="http://schemas.microsoft.com/office/powerpoint/2010/main" val="199684561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151440" cy="5029200"/>
          </a:xfrm>
        </p:spPr>
        <p:txBody>
          <a:bodyPr>
            <a:normAutofit/>
          </a:bodyPr>
          <a:lstStyle/>
          <a:p>
            <a:pPr>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Producen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muerte</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Rom 7:10-11</a:t>
            </a:r>
          </a:p>
          <a:p>
            <a:pPr>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2.  Se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relaciona</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con el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poder</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del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pecado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- 1 Cor 15:56</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Contienen</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letra</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que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condena</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y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mata</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- 2 Cor 3:6-9 </a:t>
            </a: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Son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como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un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velo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que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cubre</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el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corazón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y el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discernimiento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spiritual -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2 Cor 3:14-15</a:t>
            </a:r>
            <a:endParaRPr lang="en-US"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2" name="Título 1"/>
          <p:cNvSpPr>
            <a:spLocks noGrp="1"/>
          </p:cNvSpPr>
          <p:nvPr>
            <p:ph type="title"/>
          </p:nvPr>
        </p:nvSpPr>
        <p:spPr>
          <a:xfrm>
            <a:off x="214282" y="214290"/>
            <a:ext cx="8622958" cy="857256"/>
          </a:xfrm>
        </p:spPr>
        <p:txBody>
          <a:bodyPr/>
          <a:lstStyle/>
          <a:p>
            <a:pPr algn="ctr"/>
            <a:r>
              <a:rPr lang="en-US" sz="4000" dirty="0" smtClean="0">
                <a:latin typeface="Calibri" panose="020F0502020204030204" pitchFamily="34" charset="0"/>
              </a:rPr>
              <a:t>Pero… la </a:t>
            </a:r>
            <a:r>
              <a:rPr lang="en-US" sz="4000" dirty="0">
                <a:latin typeface="Calibri" panose="020F0502020204030204" pitchFamily="34" charset="0"/>
              </a:rPr>
              <a:t>ley de Dios y el </a:t>
            </a:r>
            <a:r>
              <a:rPr lang="en-US" sz="4000" dirty="0" err="1">
                <a:latin typeface="Calibri" panose="020F0502020204030204" pitchFamily="34" charset="0"/>
              </a:rPr>
              <a:t>pacto</a:t>
            </a:r>
            <a:r>
              <a:rPr lang="en-US" sz="4000" dirty="0">
                <a:latin typeface="Calibri" panose="020F0502020204030204" pitchFamily="34" charset="0"/>
              </a:rPr>
              <a:t> </a:t>
            </a:r>
            <a:r>
              <a:rPr lang="en-US" sz="4000" dirty="0" err="1" smtClean="0">
                <a:latin typeface="Calibri" panose="020F0502020204030204" pitchFamily="34" charset="0"/>
              </a:rPr>
              <a:t>también</a:t>
            </a:r>
            <a:r>
              <a:rPr lang="en-US" sz="4000" dirty="0" smtClean="0">
                <a:latin typeface="Calibri" panose="020F0502020204030204" pitchFamily="34" charset="0"/>
              </a:rPr>
              <a:t>:</a:t>
            </a:r>
            <a:endParaRPr lang="es-MX" sz="3600" dirty="0">
              <a:latin typeface="Calibri" panose="020F0502020204030204" pitchFamily="34" charset="0"/>
            </a:endParaRPr>
          </a:p>
        </p:txBody>
      </p:sp>
    </p:spTree>
    <p:extLst>
      <p:ext uri="{BB962C8B-B14F-4D97-AF65-F5344CB8AC3E}">
        <p14:creationId xmlns:p14="http://schemas.microsoft.com/office/powerpoint/2010/main" val="176057355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0" indent="0">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5.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Algo</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 lo que se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debe</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morir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 fin de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obtener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salvaciòn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Rom 7:1-6</a:t>
            </a:r>
            <a:endPar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0" indent="0">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6.  No se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basan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la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fe</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Gal 3:12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457200" indent="-457200">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Una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maldición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de la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cual</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Cristo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nos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redimiò</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Gal</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3:14</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457200" indent="-457200">
              <a:buAutoNum type="arabicPeriod" startAt="7"/>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Algo</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que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aprisiona</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Gal 3:23</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AutoNum type="arabicPeriod" startAt="7"/>
            </a:pP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Grabados</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piedra</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no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el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corazón</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Gal 4:7</a:t>
            </a: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2" name="Título 1"/>
          <p:cNvSpPr>
            <a:spLocks noGrp="1"/>
          </p:cNvSpPr>
          <p:nvPr>
            <p:ph type="title"/>
          </p:nvPr>
        </p:nvSpPr>
        <p:spPr/>
        <p:txBody>
          <a:bodyPr/>
          <a:lstStyle/>
          <a:p>
            <a:endParaRPr lang="es-MX"/>
          </a:p>
        </p:txBody>
      </p:sp>
    </p:spTree>
    <p:extLst>
      <p:ext uri="{BB962C8B-B14F-4D97-AF65-F5344CB8AC3E}">
        <p14:creationId xmlns:p14="http://schemas.microsoft.com/office/powerpoint/2010/main" val="217383604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5990155"/>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Ley/</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Obediencia</a:t>
                      </a: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Gracia</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/Amor</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smtClean="0">
                <a:solidFill>
                  <a:srgbClr val="FFFFFF"/>
                </a:solidFill>
              </a:rPr>
              <a:t>La </a:t>
            </a:r>
            <a:r>
              <a:rPr lang="en-US" sz="3600" dirty="0" err="1" smtClean="0">
                <a:solidFill>
                  <a:srgbClr val="FFFFFF"/>
                </a:solidFill>
              </a:rPr>
              <a:t>pregunta</a:t>
            </a:r>
            <a:r>
              <a:rPr lang="en-US" sz="3600" dirty="0" smtClean="0">
                <a:solidFill>
                  <a:srgbClr val="FFFFFF"/>
                </a:solidFill>
              </a:rPr>
              <a:t> </a:t>
            </a:r>
            <a:r>
              <a:rPr lang="en-US" sz="3600" dirty="0" err="1" smtClean="0">
                <a:solidFill>
                  <a:srgbClr val="FFFFFF"/>
                </a:solidFill>
              </a:rPr>
              <a:t>es</a:t>
            </a:r>
            <a:r>
              <a:rPr lang="en-US" sz="3600" dirty="0" smtClean="0">
                <a:solidFill>
                  <a:srgbClr val="FFFFFF"/>
                </a:solidFill>
              </a:rPr>
              <a:t>: ¿</a:t>
            </a:r>
            <a:r>
              <a:rPr lang="en-US" sz="3600" dirty="0" err="1" smtClean="0">
                <a:solidFill>
                  <a:srgbClr val="FFFFFF"/>
                </a:solidFill>
              </a:rPr>
              <a:t>Existen</a:t>
            </a:r>
            <a:r>
              <a:rPr lang="en-US" sz="3600" dirty="0" smtClean="0">
                <a:solidFill>
                  <a:srgbClr val="FFFFFF"/>
                </a:solidFill>
              </a:rPr>
              <a:t> </a:t>
            </a:r>
            <a:r>
              <a:rPr lang="en-US" sz="3600" dirty="0" err="1" smtClean="0">
                <a:solidFill>
                  <a:srgbClr val="FFFFFF"/>
                </a:solidFill>
              </a:rPr>
              <a:t>entonces</a:t>
            </a:r>
            <a:r>
              <a:rPr lang="en-US" sz="3600" dirty="0" smtClean="0">
                <a:solidFill>
                  <a:srgbClr val="FFFFFF"/>
                </a:solidFill>
              </a:rPr>
              <a:t> dos planes </a:t>
            </a:r>
            <a:r>
              <a:rPr lang="en-US" sz="3600" dirty="0" err="1" smtClean="0">
                <a:solidFill>
                  <a:srgbClr val="FFFFFF"/>
                </a:solidFill>
              </a:rPr>
              <a:t>distintos</a:t>
            </a:r>
            <a:r>
              <a:rPr lang="en-US" sz="3600" dirty="0" smtClean="0">
                <a:solidFill>
                  <a:srgbClr val="FFFFFF"/>
                </a:solidFill>
              </a:rPr>
              <a:t> de </a:t>
            </a:r>
            <a:r>
              <a:rPr lang="en-US" sz="3600" dirty="0" err="1" smtClean="0">
                <a:solidFill>
                  <a:srgbClr val="FFFFFF"/>
                </a:solidFill>
              </a:rPr>
              <a:t>salvaciòn</a:t>
            </a:r>
            <a:r>
              <a:rPr lang="en-US" sz="3600" dirty="0" smtClean="0">
                <a:solidFill>
                  <a:srgbClr val="FFFFFF"/>
                </a:solidFill>
              </a:rPr>
              <a:t>? </a:t>
            </a:r>
            <a:endParaRPr lang="en-US" sz="3600" dirty="0">
              <a:solidFill>
                <a:srgbClr val="FFFFFF"/>
              </a:solidFill>
            </a:endParaRPr>
          </a:p>
        </p:txBody>
      </p:sp>
    </p:spTree>
    <p:extLst>
      <p:ext uri="{BB962C8B-B14F-4D97-AF65-F5344CB8AC3E}">
        <p14:creationId xmlns:p14="http://schemas.microsoft.com/office/powerpoint/2010/main" val="201920743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81336"/>
            <a:ext cx="8534400" cy="4205064"/>
          </a:xfrm>
          <a:noFill/>
        </p:spPr>
        <p:txBody>
          <a:bodyPr>
            <a:noAutofit/>
          </a:bodyPr>
          <a:lstStyle/>
          <a:p>
            <a:pPr algn="ctr">
              <a:buNone/>
            </a:pPr>
            <a:r>
              <a:rPr lang="en-US" sz="4400" dirty="0" smtClean="0">
                <a:solidFill>
                  <a:srgbClr val="FFC000"/>
                </a:solidFill>
                <a:effectLst>
                  <a:outerShdw blurRad="38100" dist="38100" dir="2700000" algn="tl">
                    <a:srgbClr val="000000">
                      <a:alpha val="43137"/>
                    </a:srgbClr>
                  </a:outerShdw>
                </a:effectLst>
              </a:rPr>
              <a:t>Solo hay un </a:t>
            </a:r>
            <a:r>
              <a:rPr lang="en-US" sz="4400" dirty="0" err="1" smtClean="0">
                <a:solidFill>
                  <a:srgbClr val="FFC000"/>
                </a:solidFill>
                <a:effectLst>
                  <a:outerShdw blurRad="38100" dist="38100" dir="2700000" algn="tl">
                    <a:srgbClr val="000000">
                      <a:alpha val="43137"/>
                    </a:srgbClr>
                  </a:outerShdw>
                </a:effectLst>
              </a:rPr>
              <a:t>evangelio</a:t>
            </a:r>
            <a:r>
              <a:rPr lang="es-MX" sz="4400" dirty="0" smtClean="0">
                <a:solidFill>
                  <a:srgbClr val="FFC000"/>
                </a:solidFill>
                <a:effectLst>
                  <a:outerShdw blurRad="38100" dist="38100" dir="2700000" algn="tl">
                    <a:srgbClr val="000000">
                      <a:alpha val="43137"/>
                    </a:srgbClr>
                  </a:outerShdw>
                </a:effectLst>
              </a:rPr>
              <a:t> </a:t>
            </a:r>
            <a:r>
              <a:rPr lang="en-US" sz="4400" dirty="0" smtClean="0">
                <a:ln w="18415" cmpd="sng">
                  <a:solidFill>
                    <a:srgbClr val="FFFFFF"/>
                  </a:solidFill>
                  <a:prstDash val="solid"/>
                </a:ln>
                <a:solidFill>
                  <a:srgbClr val="FFC000"/>
                </a:solidFill>
                <a:effectLst>
                  <a:outerShdw blurRad="38100" dist="38100" dir="2700000" algn="tl">
                    <a:srgbClr val="000000">
                      <a:alpha val="43137"/>
                    </a:srgbClr>
                  </a:outerShdw>
                </a:effectLst>
              </a:rPr>
              <a:t>      </a:t>
            </a:r>
          </a:p>
          <a:p>
            <a:pPr algn="ctr">
              <a:buNone/>
            </a:pPr>
            <a:r>
              <a:rPr lang="en-US" sz="3600" dirty="0" smtClean="0">
                <a:ln w="18415" cmpd="sng">
                  <a:solidFill>
                    <a:srgbClr val="FFFFFF"/>
                  </a:solidFill>
                  <a:prstDash val="solid"/>
                </a:ln>
                <a:solidFill>
                  <a:srgbClr val="FFC000"/>
                </a:solidFill>
                <a:effectLst>
                  <a:outerShdw blurRad="38100" dist="38100" dir="2700000" algn="tl">
                    <a:srgbClr val="000000">
                      <a:alpha val="43137"/>
                    </a:srgbClr>
                  </a:outerShdw>
                </a:effectLst>
              </a:rPr>
              <a:t>Gal </a:t>
            </a:r>
            <a:r>
              <a:rPr lang="en-US" sz="3600" dirty="0">
                <a:ln w="18415" cmpd="sng">
                  <a:solidFill>
                    <a:srgbClr val="FFFFFF"/>
                  </a:solidFill>
                  <a:prstDash val="solid"/>
                </a:ln>
                <a:solidFill>
                  <a:srgbClr val="FFC000"/>
                </a:solidFill>
                <a:effectLst>
                  <a:outerShdw blurRad="38100" dist="38100" dir="2700000" algn="tl">
                    <a:srgbClr val="000000">
                      <a:alpha val="43137"/>
                    </a:srgbClr>
                  </a:outerShdw>
                </a:effectLst>
              </a:rPr>
              <a:t>1:6-9 </a:t>
            </a:r>
          </a:p>
          <a:p>
            <a:pPr>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endParaRPr lang="en-US" sz="2800" dirty="0">
              <a:effectLst>
                <a:outerShdw blurRad="38100" dist="38100" dir="2700000" algn="tl">
                  <a:srgbClr val="000000">
                    <a:alpha val="43137"/>
                  </a:srgbClr>
                </a:outerShdw>
              </a:effectLst>
            </a:endParaRPr>
          </a:p>
        </p:txBody>
      </p:sp>
      <p:sp>
        <p:nvSpPr>
          <p:cNvPr id="6" name="TextBox 5"/>
          <p:cNvSpPr txBox="1"/>
          <p:nvPr/>
        </p:nvSpPr>
        <p:spPr>
          <a:xfrm>
            <a:off x="1259632" y="206514"/>
            <a:ext cx="6840760" cy="769441"/>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r"/>
            <a:r>
              <a:rPr lang="en-US" sz="4400" b="1" dirty="0" smtClean="0">
                <a:ln>
                  <a:prstDash val="solid"/>
                </a:ln>
                <a:solidFill>
                  <a:srgbClr val="D3B6E8"/>
                </a:solidFill>
                <a:effectLst>
                  <a:outerShdw blurRad="88000" dist="50800" dir="5040000" algn="tl">
                    <a:srgbClr val="8064A2">
                      <a:tint val="80000"/>
                      <a:satMod val="250000"/>
                      <a:alpha val="45000"/>
                    </a:srgbClr>
                  </a:outerShdw>
                </a:effectLst>
              </a:rPr>
              <a:t>Lo que la </a:t>
            </a:r>
            <a:r>
              <a:rPr lang="en-US" sz="4400" b="1" dirty="0" err="1" smtClean="0">
                <a:ln>
                  <a:prstDash val="solid"/>
                </a:ln>
                <a:solidFill>
                  <a:srgbClr val="D3B6E8"/>
                </a:solidFill>
                <a:effectLst>
                  <a:outerShdw blurRad="88000" dist="50800" dir="5040000" algn="tl">
                    <a:srgbClr val="8064A2">
                      <a:tint val="80000"/>
                      <a:satMod val="250000"/>
                      <a:alpha val="45000"/>
                    </a:srgbClr>
                  </a:outerShdw>
                </a:effectLst>
              </a:rPr>
              <a:t>Biblia</a:t>
            </a:r>
            <a:r>
              <a:rPr lang="en-US" sz="4400" b="1" dirty="0" smtClean="0">
                <a:ln>
                  <a:prstDash val="solid"/>
                </a:ln>
                <a:solidFill>
                  <a:srgbClr val="D3B6E8"/>
                </a:solidFill>
                <a:effectLst>
                  <a:outerShdw blurRad="88000" dist="50800" dir="5040000" algn="tl">
                    <a:srgbClr val="8064A2">
                      <a:tint val="80000"/>
                      <a:satMod val="250000"/>
                      <a:alpha val="45000"/>
                    </a:srgbClr>
                  </a:outerShdw>
                </a:effectLst>
              </a:rPr>
              <a:t> dice </a:t>
            </a:r>
            <a:endParaRPr lang="en-US" sz="4400" b="1" dirty="0">
              <a:ln>
                <a:prstDash val="solid"/>
              </a:ln>
              <a:solidFill>
                <a:srgbClr val="D3B6E8"/>
              </a:solidFill>
              <a:effectLst>
                <a:outerShdw blurRad="88000" dist="50800" dir="5040000" algn="tl">
                  <a:srgbClr val="8064A2">
                    <a:tint val="80000"/>
                    <a:satMod val="250000"/>
                    <a:alpha val="45000"/>
                  </a:srgbClr>
                </a:outerShdw>
              </a:effectLst>
            </a:endParaRPr>
          </a:p>
        </p:txBody>
      </p:sp>
    </p:spTree>
    <p:extLst>
      <p:ext uri="{BB962C8B-B14F-4D97-AF65-F5344CB8AC3E}">
        <p14:creationId xmlns:p14="http://schemas.microsoft.com/office/powerpoint/2010/main" val="298057737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3604426"/>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Antiguo</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Ley/</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Obediencia</a:t>
                      </a: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Dt 4:12-13; 5:2-3; Rom 7:1-6</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Gracia</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amor</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646331"/>
          </a:xfrm>
          <a:prstGeom prst="rect">
            <a:avLst/>
          </a:prstGeom>
          <a:noFill/>
        </p:spPr>
        <p:txBody>
          <a:bodyPr wrap="square" rtlCol="0">
            <a:spAutoFit/>
          </a:bodyPr>
          <a:lstStyle/>
          <a:p>
            <a:pPr algn="ctr"/>
            <a:r>
              <a:rPr lang="en-US" sz="3600" dirty="0" err="1" smtClean="0">
                <a:solidFill>
                  <a:srgbClr val="FFFFFF"/>
                </a:solidFill>
              </a:rPr>
              <a:t>Perspectiva</a:t>
            </a:r>
            <a:r>
              <a:rPr lang="en-US" sz="3600" dirty="0" smtClean="0">
                <a:solidFill>
                  <a:srgbClr val="FFFFFF"/>
                </a:solidFill>
              </a:rPr>
              <a:t> </a:t>
            </a:r>
            <a:r>
              <a:rPr lang="en-US" sz="3600" dirty="0" err="1" smtClean="0">
                <a:solidFill>
                  <a:srgbClr val="FFFFFF"/>
                </a:solidFill>
              </a:rPr>
              <a:t>Evangélica</a:t>
            </a:r>
            <a:r>
              <a:rPr lang="en-US" sz="3600" dirty="0" smtClean="0">
                <a:solidFill>
                  <a:srgbClr val="FFFFFF"/>
                </a:solidFill>
              </a:rPr>
              <a:t> </a:t>
            </a:r>
            <a:endParaRPr lang="en-US" sz="3600" dirty="0">
              <a:solidFill>
                <a:srgbClr val="FFFFFF"/>
              </a:solidFill>
            </a:endParaRPr>
          </a:p>
        </p:txBody>
      </p:sp>
      <p:sp>
        <p:nvSpPr>
          <p:cNvPr id="6" name="TextBox 5"/>
          <p:cNvSpPr txBox="1"/>
          <p:nvPr/>
        </p:nvSpPr>
        <p:spPr>
          <a:xfrm>
            <a:off x="2971800" y="1828800"/>
            <a:ext cx="2743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Casado</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con la ley”</a:t>
            </a:r>
            <a:endParaRPr lang="en-US" sz="3100" b="1" dirty="0">
              <a:solidFill>
                <a:srgbClr val="FFFFFF"/>
              </a:solidFill>
            </a:endParaRPr>
          </a:p>
        </p:txBody>
      </p:sp>
      <p:sp>
        <p:nvSpPr>
          <p:cNvPr id="7" name="TextBox 6"/>
          <p:cNvSpPr txBox="1"/>
          <p:nvPr/>
        </p:nvSpPr>
        <p:spPr>
          <a:xfrm>
            <a:off x="6096000" y="1828800"/>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Unido</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Jesús</a:t>
            </a: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endParaRPr lang="en-US" sz="3100" b="1" dirty="0">
              <a:solidFill>
                <a:srgbClr val="FFFFFF"/>
              </a:solidFill>
            </a:endParaRPr>
          </a:p>
        </p:txBody>
      </p:sp>
    </p:spTree>
    <p:extLst>
      <p:ext uri="{BB962C8B-B14F-4D97-AF65-F5344CB8AC3E}">
        <p14:creationId xmlns:p14="http://schemas.microsoft.com/office/powerpoint/2010/main" val="105653584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 </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907143" y="1698848"/>
            <a:ext cx="7848600" cy="2057400"/>
          </a:xfrm>
        </p:spPr>
        <p:txBody>
          <a:bodyPr>
            <a:noAutofit/>
          </a:bodyPr>
          <a:lstStyle/>
          <a:p>
            <a:pPr marL="0" indent="0" algn="ctr">
              <a:buNone/>
            </a:pPr>
            <a:r>
              <a:rPr lang="en-US" sz="4000" dirty="0" err="1" smtClean="0">
                <a:solidFill>
                  <a:srgbClr val="FFC000"/>
                </a:solidFill>
                <a:effectLst>
                  <a:outerShdw blurRad="38100" dist="38100" dir="2700000" algn="tl">
                    <a:srgbClr val="000000">
                      <a:alpha val="43137"/>
                    </a:srgbClr>
                  </a:outerShdw>
                </a:effectLst>
              </a:rPr>
              <a:t>Es</a:t>
            </a:r>
            <a:r>
              <a:rPr lang="en-US" sz="4000" dirty="0" smtClean="0">
                <a:solidFill>
                  <a:srgbClr val="FFC000"/>
                </a:solidFill>
                <a:effectLst>
                  <a:outerShdw blurRad="38100" dist="38100" dir="2700000" algn="tl">
                    <a:srgbClr val="000000">
                      <a:alpha val="43137"/>
                    </a:srgbClr>
                  </a:outerShdw>
                </a:effectLst>
              </a:rPr>
              <a:t> el </a:t>
            </a:r>
            <a:r>
              <a:rPr lang="en-US" sz="4000" dirty="0" err="1" smtClean="0">
                <a:solidFill>
                  <a:srgbClr val="FFC000"/>
                </a:solidFill>
                <a:effectLst>
                  <a:outerShdw blurRad="38100" dist="38100" dir="2700000" algn="tl">
                    <a:srgbClr val="000000">
                      <a:alpha val="43137"/>
                    </a:srgbClr>
                  </a:outerShdw>
                </a:effectLst>
              </a:rPr>
              <a:t>mismo</a:t>
            </a:r>
            <a:r>
              <a:rPr lang="en-US" sz="4000" dirty="0" smtClean="0">
                <a:solidFill>
                  <a:srgbClr val="FFC000"/>
                </a:solidFill>
                <a:effectLst>
                  <a:outerShdw blurRad="38100" dist="38100" dir="2700000" algn="tl">
                    <a:srgbClr val="000000">
                      <a:alpha val="43137"/>
                    </a:srgbClr>
                  </a:outerShdw>
                </a:effectLst>
              </a:rPr>
              <a:t> </a:t>
            </a:r>
            <a:r>
              <a:rPr lang="en-US" sz="4000" dirty="0" err="1" smtClean="0">
                <a:solidFill>
                  <a:srgbClr val="FFC000"/>
                </a:solidFill>
                <a:effectLst>
                  <a:outerShdw blurRad="38100" dist="38100" dir="2700000" algn="tl">
                    <a:srgbClr val="000000">
                      <a:alpha val="43137"/>
                    </a:srgbClr>
                  </a:outerShdw>
                </a:effectLst>
              </a:rPr>
              <a:t>evangelio</a:t>
            </a:r>
            <a:r>
              <a:rPr lang="en-US" sz="4000" dirty="0" smtClean="0">
                <a:solidFill>
                  <a:srgbClr val="FFC000"/>
                </a:solidFill>
                <a:effectLst>
                  <a:outerShdw blurRad="38100" dist="38100" dir="2700000" algn="tl">
                    <a:srgbClr val="000000">
                      <a:alpha val="43137"/>
                    </a:srgbClr>
                  </a:outerShdw>
                </a:effectLst>
              </a:rPr>
              <a:t> </a:t>
            </a:r>
            <a:r>
              <a:rPr lang="en-US" sz="4000" dirty="0" err="1" smtClean="0">
                <a:solidFill>
                  <a:srgbClr val="FFC000"/>
                </a:solidFill>
                <a:effectLst>
                  <a:outerShdw blurRad="38100" dist="38100" dir="2700000" algn="tl">
                    <a:srgbClr val="000000">
                      <a:alpha val="43137"/>
                    </a:srgbClr>
                  </a:outerShdw>
                </a:effectLst>
              </a:rPr>
              <a:t>anunciado</a:t>
            </a:r>
            <a:r>
              <a:rPr lang="en-US" sz="4000" dirty="0" smtClean="0">
                <a:solidFill>
                  <a:srgbClr val="FFC000"/>
                </a:solidFill>
                <a:effectLst>
                  <a:outerShdw blurRad="38100" dist="38100" dir="2700000" algn="tl">
                    <a:srgbClr val="000000">
                      <a:alpha val="43137"/>
                    </a:srgbClr>
                  </a:outerShdw>
                </a:effectLst>
              </a:rPr>
              <a:t>    </a:t>
            </a:r>
            <a:r>
              <a:rPr lang="en-US" sz="4000" dirty="0" err="1" smtClean="0">
                <a:solidFill>
                  <a:srgbClr val="FFC000"/>
                </a:solidFill>
                <a:effectLst>
                  <a:outerShdw blurRad="38100" dist="38100" dir="2700000" algn="tl">
                    <a:srgbClr val="000000">
                      <a:alpha val="43137"/>
                    </a:srgbClr>
                  </a:outerShdw>
                </a:effectLst>
              </a:rPr>
              <a:t>en</a:t>
            </a:r>
            <a:r>
              <a:rPr lang="en-US" sz="4000" dirty="0" smtClean="0">
                <a:solidFill>
                  <a:srgbClr val="FFC000"/>
                </a:solidFill>
                <a:effectLst>
                  <a:outerShdw blurRad="38100" dist="38100" dir="2700000" algn="tl">
                    <a:srgbClr val="000000">
                      <a:alpha val="43137"/>
                    </a:srgbClr>
                  </a:outerShdw>
                </a:effectLst>
              </a:rPr>
              <a:t> el AT </a:t>
            </a:r>
          </a:p>
          <a:p>
            <a:pPr marL="0" indent="0" algn="ctr">
              <a:buNone/>
            </a:pPr>
            <a:r>
              <a:rPr lang="en-US" sz="4000" dirty="0" smtClean="0">
                <a:ln w="18415" cmpd="sng">
                  <a:solidFill>
                    <a:srgbClr val="FFFFFF"/>
                  </a:solidFill>
                  <a:prstDash val="solid"/>
                </a:ln>
                <a:solidFill>
                  <a:srgbClr val="FFC000"/>
                </a:solidFill>
                <a:effectLst>
                  <a:outerShdw blurRad="38100" dist="38100" dir="2700000" algn="tl">
                    <a:srgbClr val="000000">
                      <a:alpha val="43137"/>
                    </a:srgbClr>
                  </a:outerShdw>
                </a:effectLst>
              </a:rPr>
              <a:t>Heb 3:16 - 4:2</a:t>
            </a:r>
            <a:endParaRPr lang="en-US" sz="1200" dirty="0" smtClean="0">
              <a:solidFill>
                <a:srgbClr val="FFC000"/>
              </a:solidFill>
              <a:effectLst>
                <a:outerShdw blurRad="38100" dist="38100" dir="2700000" algn="tl">
                  <a:srgbClr val="000000">
                    <a:alpha val="43137"/>
                  </a:srgbClr>
                </a:outerShdw>
              </a:effectLst>
            </a:endParaRPr>
          </a:p>
          <a:p>
            <a:pPr marL="236538" indent="-236538">
              <a:buNone/>
            </a:pPr>
            <a:endParaRPr lang="en-US" sz="1000" dirty="0" smtClean="0">
              <a:effectLst>
                <a:outerShdw blurRad="38100" dist="38100" dir="2700000" algn="tl">
                  <a:srgbClr val="000000">
                    <a:alpha val="43137"/>
                  </a:srgbClr>
                </a:outerShdw>
              </a:effectLst>
            </a:endParaRPr>
          </a:p>
          <a:p>
            <a:pPr marL="0" indent="0">
              <a:buNone/>
            </a:pP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4" name="Rectángulo 3"/>
          <p:cNvSpPr/>
          <p:nvPr/>
        </p:nvSpPr>
        <p:spPr>
          <a:xfrm>
            <a:off x="1905000" y="228600"/>
            <a:ext cx="6248399" cy="769441"/>
          </a:xfrm>
          <a:prstGeom prst="rect">
            <a:avLst/>
          </a:prstGeom>
        </p:spPr>
        <p:txBody>
          <a:bodyPr wrap="square">
            <a:spAutoFit/>
          </a:bodyPr>
          <a:lstStyle/>
          <a:p>
            <a:pPr algn="r"/>
            <a:r>
              <a:rPr lang="en-US" sz="4400" b="1" dirty="0">
                <a:ln>
                  <a:prstDash val="solid"/>
                </a:ln>
                <a:solidFill>
                  <a:srgbClr val="D3B6E8"/>
                </a:solidFill>
                <a:effectLst>
                  <a:outerShdw blurRad="88000" dist="50800" dir="5040000" algn="tl">
                    <a:srgbClr val="8064A2">
                      <a:tint val="80000"/>
                      <a:satMod val="250000"/>
                      <a:alpha val="45000"/>
                    </a:srgbClr>
                  </a:outerShdw>
                </a:effectLst>
              </a:rPr>
              <a:t>Lo que la </a:t>
            </a:r>
            <a:r>
              <a:rPr lang="en-US" sz="4400" b="1" dirty="0" err="1">
                <a:ln>
                  <a:prstDash val="solid"/>
                </a:ln>
                <a:solidFill>
                  <a:srgbClr val="D3B6E8"/>
                </a:solidFill>
                <a:effectLst>
                  <a:outerShdw blurRad="88000" dist="50800" dir="5040000" algn="tl">
                    <a:srgbClr val="8064A2">
                      <a:tint val="80000"/>
                      <a:satMod val="250000"/>
                      <a:alpha val="45000"/>
                    </a:srgbClr>
                  </a:outerShdw>
                </a:effectLst>
              </a:rPr>
              <a:t>Biblia</a:t>
            </a:r>
            <a:r>
              <a:rPr lang="en-US" sz="4400" b="1" dirty="0">
                <a:ln>
                  <a:prstDash val="solid"/>
                </a:ln>
                <a:solidFill>
                  <a:srgbClr val="D3B6E8"/>
                </a:solidFill>
                <a:effectLst>
                  <a:outerShdw blurRad="88000" dist="50800" dir="5040000" algn="tl">
                    <a:srgbClr val="8064A2">
                      <a:tint val="80000"/>
                      <a:satMod val="250000"/>
                      <a:alpha val="45000"/>
                    </a:srgbClr>
                  </a:outerShdw>
                </a:effectLst>
              </a:rPr>
              <a:t> dice </a:t>
            </a:r>
          </a:p>
        </p:txBody>
      </p:sp>
    </p:spTree>
    <p:extLst>
      <p:ext uri="{BB962C8B-B14F-4D97-AF65-F5344CB8AC3E}">
        <p14:creationId xmlns:p14="http://schemas.microsoft.com/office/powerpoint/2010/main" val="283078912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r"/>
            <a:r>
              <a:rPr lang="en-US" b="1" dirty="0" smtClean="0">
                <a:ln>
                  <a:prstDash val="solid"/>
                </a:ln>
                <a:solidFill>
                  <a:srgbClr val="D3B6E8"/>
                </a:solidFill>
                <a:effectLst>
                  <a:outerShdw blurRad="88000" dist="50800" dir="5040000" algn="tl">
                    <a:srgbClr val="8064A2">
                      <a:tint val="80000"/>
                      <a:satMod val="250000"/>
                      <a:alpha val="45000"/>
                    </a:srgbClr>
                  </a:outerShdw>
                </a:effectLst>
              </a:rPr>
              <a:t/>
            </a:r>
            <a:br>
              <a:rPr lang="en-US" b="1" dirty="0" smtClean="0">
                <a:ln>
                  <a:prstDash val="solid"/>
                </a:ln>
                <a:solidFill>
                  <a:srgbClr val="D3B6E8"/>
                </a:solidFill>
                <a:effectLst>
                  <a:outerShdw blurRad="88000" dist="50800" dir="5040000" algn="tl">
                    <a:srgbClr val="8064A2">
                      <a:tint val="80000"/>
                      <a:satMod val="250000"/>
                      <a:alpha val="45000"/>
                    </a:srgbClr>
                  </a:outerShdw>
                </a:effectLst>
              </a:rPr>
            </a:br>
            <a:r>
              <a:rPr lang="en-US" sz="4900" b="1" dirty="0" smtClean="0">
                <a:ln>
                  <a:prstDash val="solid"/>
                </a:ln>
                <a:solidFill>
                  <a:srgbClr val="D3B6E8"/>
                </a:solidFill>
                <a:effectLst>
                  <a:outerShdw blurRad="88000" dist="50800" dir="5040000" algn="tl">
                    <a:srgbClr val="8064A2">
                      <a:tint val="80000"/>
                      <a:satMod val="250000"/>
                      <a:alpha val="45000"/>
                    </a:srgbClr>
                  </a:outerShdw>
                </a:effectLst>
              </a:rPr>
              <a:t>Lo </a:t>
            </a:r>
            <a:r>
              <a:rPr lang="en-US" sz="4900" b="1" dirty="0">
                <a:ln>
                  <a:prstDash val="solid"/>
                </a:ln>
                <a:solidFill>
                  <a:srgbClr val="D3B6E8"/>
                </a:solidFill>
                <a:effectLst>
                  <a:outerShdw blurRad="88000" dist="50800" dir="5040000" algn="tl">
                    <a:srgbClr val="8064A2">
                      <a:tint val="80000"/>
                      <a:satMod val="250000"/>
                      <a:alpha val="45000"/>
                    </a:srgbClr>
                  </a:outerShdw>
                </a:effectLst>
              </a:rPr>
              <a:t>que la </a:t>
            </a:r>
            <a:r>
              <a:rPr lang="en-US" sz="4900" b="1" dirty="0" err="1">
                <a:ln>
                  <a:prstDash val="solid"/>
                </a:ln>
                <a:solidFill>
                  <a:srgbClr val="D3B6E8"/>
                </a:solidFill>
                <a:effectLst>
                  <a:outerShdw blurRad="88000" dist="50800" dir="5040000" algn="tl">
                    <a:srgbClr val="8064A2">
                      <a:tint val="80000"/>
                      <a:satMod val="250000"/>
                      <a:alpha val="45000"/>
                    </a:srgbClr>
                  </a:outerShdw>
                </a:effectLst>
              </a:rPr>
              <a:t>Biblia</a:t>
            </a:r>
            <a:r>
              <a:rPr lang="en-US" sz="4900" b="1" dirty="0">
                <a:ln>
                  <a:prstDash val="solid"/>
                </a:ln>
                <a:solidFill>
                  <a:srgbClr val="D3B6E8"/>
                </a:solidFill>
                <a:effectLst>
                  <a:outerShdw blurRad="88000" dist="50800" dir="5040000" algn="tl">
                    <a:srgbClr val="8064A2">
                      <a:tint val="80000"/>
                      <a:satMod val="250000"/>
                      <a:alpha val="45000"/>
                    </a:srgbClr>
                  </a:outerShdw>
                </a:effectLst>
              </a:rPr>
              <a:t> dice </a:t>
            </a:r>
            <a:br>
              <a:rPr lang="en-US" sz="4900" b="1" dirty="0">
                <a:ln>
                  <a:prstDash val="solid"/>
                </a:ln>
                <a:solidFill>
                  <a:srgbClr val="D3B6E8"/>
                </a:solidFill>
                <a:effectLst>
                  <a:outerShdw blurRad="88000" dist="50800" dir="5040000" algn="tl">
                    <a:srgbClr val="8064A2">
                      <a:tint val="80000"/>
                      <a:satMod val="250000"/>
                      <a:alpha val="45000"/>
                    </a:srgbClr>
                  </a:outerShdw>
                </a:effectLst>
              </a:rPr>
            </a:b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 </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914400" y="1295400"/>
            <a:ext cx="7391400" cy="2985779"/>
          </a:xfrm>
        </p:spPr>
        <p:txBody>
          <a:bodyPr>
            <a:normAutofit/>
          </a:bodyPr>
          <a:lstStyle/>
          <a:p>
            <a:pPr marL="236538" indent="-236538" algn="ctr">
              <a:buNone/>
            </a:pPr>
            <a:r>
              <a:rPr lang="en-US" sz="2800" dirty="0" smtClean="0">
                <a:ln w="18415" cmpd="sng">
                  <a:solidFill>
                    <a:srgbClr val="FFFFFF"/>
                  </a:solidFill>
                  <a:prstDash val="solid"/>
                </a:ln>
                <a:solidFill>
                  <a:srgbClr val="FFFFFF"/>
                </a:solidFill>
              </a:rPr>
              <a:t>  </a:t>
            </a:r>
            <a:r>
              <a:rPr lang="en-US" sz="3600" dirty="0" smtClean="0">
                <a:ln w="18415" cmpd="sng">
                  <a:solidFill>
                    <a:srgbClr val="FFFFFF"/>
                  </a:solidFill>
                  <a:prstDash val="solid"/>
                </a:ln>
                <a:solidFill>
                  <a:srgbClr val="FFC000"/>
                </a:solidFill>
              </a:rPr>
              <a:t>El </a:t>
            </a:r>
            <a:r>
              <a:rPr lang="en-US" sz="3600" dirty="0" err="1" smtClean="0">
                <a:ln w="18415" cmpd="sng">
                  <a:solidFill>
                    <a:srgbClr val="FFFFFF"/>
                  </a:solidFill>
                  <a:prstDash val="solid"/>
                </a:ln>
                <a:solidFill>
                  <a:srgbClr val="FFC000"/>
                </a:solidFill>
              </a:rPr>
              <a:t>evangelio</a:t>
            </a:r>
            <a:r>
              <a:rPr lang="en-US" sz="3600" dirty="0" smtClean="0">
                <a:ln w="18415" cmpd="sng">
                  <a:solidFill>
                    <a:srgbClr val="FFFFFF"/>
                  </a:solidFill>
                  <a:prstDash val="solid"/>
                </a:ln>
                <a:solidFill>
                  <a:srgbClr val="FFC000"/>
                </a:solidFill>
              </a:rPr>
              <a:t> </a:t>
            </a:r>
            <a:r>
              <a:rPr lang="en-US" sz="3600" dirty="0" err="1" smtClean="0">
                <a:ln w="18415" cmpd="sng">
                  <a:solidFill>
                    <a:srgbClr val="FFFFFF"/>
                  </a:solidFill>
                  <a:prstDash val="solid"/>
                </a:ln>
                <a:solidFill>
                  <a:srgbClr val="FFC000"/>
                </a:solidFill>
              </a:rPr>
              <a:t>es</a:t>
            </a:r>
            <a:r>
              <a:rPr lang="en-US" sz="3600" dirty="0" smtClean="0">
                <a:ln w="18415" cmpd="sng">
                  <a:solidFill>
                    <a:srgbClr val="FFFFFF"/>
                  </a:solidFill>
                  <a:prstDash val="solid"/>
                </a:ln>
                <a:solidFill>
                  <a:srgbClr val="FFC000"/>
                </a:solidFill>
              </a:rPr>
              <a:t> </a:t>
            </a:r>
            <a:r>
              <a:rPr lang="en-US" sz="3600" dirty="0" err="1" smtClean="0">
                <a:ln w="18415" cmpd="sng">
                  <a:solidFill>
                    <a:srgbClr val="FFFFFF"/>
                  </a:solidFill>
                  <a:prstDash val="solid"/>
                </a:ln>
                <a:solidFill>
                  <a:srgbClr val="FFC000"/>
                </a:solidFill>
              </a:rPr>
              <a:t>eterno</a:t>
            </a:r>
            <a:r>
              <a:rPr lang="en-US" sz="3600" dirty="0" smtClean="0">
                <a:ln w="18415" cmpd="sng">
                  <a:solidFill>
                    <a:srgbClr val="FFFFFF"/>
                  </a:solidFill>
                  <a:prstDash val="solid"/>
                </a:ln>
                <a:solidFill>
                  <a:srgbClr val="FFC000"/>
                </a:solidFill>
              </a:rPr>
              <a:t> y para </a:t>
            </a:r>
            <a:r>
              <a:rPr lang="en-US" sz="3600" dirty="0" err="1" smtClean="0">
                <a:ln w="18415" cmpd="sng">
                  <a:solidFill>
                    <a:srgbClr val="FFFFFF"/>
                  </a:solidFill>
                  <a:prstDash val="solid"/>
                </a:ln>
                <a:solidFill>
                  <a:srgbClr val="FFC000"/>
                </a:solidFill>
              </a:rPr>
              <a:t>todos</a:t>
            </a:r>
            <a:r>
              <a:rPr lang="en-US" sz="3600" dirty="0" smtClean="0">
                <a:ln w="18415" cmpd="sng">
                  <a:solidFill>
                    <a:srgbClr val="FFFFFF"/>
                  </a:solidFill>
                  <a:prstDash val="solid"/>
                </a:ln>
                <a:solidFill>
                  <a:srgbClr val="FFC000"/>
                </a:solidFill>
              </a:rPr>
              <a:t>, no solo para un </a:t>
            </a:r>
            <a:r>
              <a:rPr lang="en-US" sz="3600" dirty="0" err="1" smtClean="0">
                <a:ln w="18415" cmpd="sng">
                  <a:solidFill>
                    <a:srgbClr val="FFFFFF"/>
                  </a:solidFill>
                  <a:prstDash val="solid"/>
                </a:ln>
                <a:solidFill>
                  <a:srgbClr val="FFC000"/>
                </a:solidFill>
              </a:rPr>
              <a:t>grupo</a:t>
            </a:r>
            <a:r>
              <a:rPr lang="en-US" sz="3600" dirty="0" smtClean="0">
                <a:ln w="18415" cmpd="sng">
                  <a:solidFill>
                    <a:srgbClr val="FFFFFF"/>
                  </a:solidFill>
                  <a:prstDash val="solid"/>
                </a:ln>
                <a:solidFill>
                  <a:srgbClr val="FFC000"/>
                </a:solidFill>
              </a:rPr>
              <a:t> </a:t>
            </a:r>
            <a:r>
              <a:rPr lang="en-US" sz="3600" dirty="0" err="1" smtClean="0">
                <a:ln w="18415" cmpd="sng">
                  <a:solidFill>
                    <a:srgbClr val="FFFFFF"/>
                  </a:solidFill>
                  <a:prstDash val="solid"/>
                </a:ln>
                <a:solidFill>
                  <a:srgbClr val="FFC000"/>
                </a:solidFill>
              </a:rPr>
              <a:t>específico</a:t>
            </a:r>
            <a:r>
              <a:rPr lang="en-US" sz="3600" dirty="0" smtClean="0">
                <a:solidFill>
                  <a:srgbClr val="FFC000"/>
                </a:solidFill>
              </a:rPr>
              <a:t> </a:t>
            </a:r>
          </a:p>
          <a:p>
            <a:pPr marL="236538" indent="-236538" algn="ctr">
              <a:buNone/>
            </a:pPr>
            <a:r>
              <a:rPr lang="en-US" sz="3600" b="1" dirty="0" err="1" smtClean="0">
                <a:ln w="50800"/>
                <a:solidFill>
                  <a:srgbClr val="FFC000"/>
                </a:solidFill>
              </a:rPr>
              <a:t>Ap</a:t>
            </a:r>
            <a:r>
              <a:rPr lang="en-US" sz="3600" b="1" dirty="0" smtClean="0">
                <a:ln w="50800"/>
                <a:solidFill>
                  <a:srgbClr val="FFC000"/>
                </a:solidFill>
              </a:rPr>
              <a:t> </a:t>
            </a:r>
            <a:r>
              <a:rPr lang="en-US" sz="3600" b="1" dirty="0">
                <a:ln w="50800"/>
                <a:solidFill>
                  <a:srgbClr val="FFC000"/>
                </a:solidFill>
              </a:rPr>
              <a:t>14:6 </a:t>
            </a:r>
            <a:endParaRPr lang="en-US" sz="3600" dirty="0">
              <a:ln w="18415" cmpd="sng">
                <a:solidFill>
                  <a:srgbClr val="FFFFFF"/>
                </a:solidFill>
                <a:prstDash val="solid"/>
              </a:ln>
              <a:solidFill>
                <a:srgbClr val="FFC000"/>
              </a:solidFill>
            </a:endParaRPr>
          </a:p>
          <a:p>
            <a:pPr marL="236538" indent="-236538">
              <a:buNone/>
            </a:pPr>
            <a:endParaRPr lang="en-US" sz="2800" dirty="0" smtClean="0">
              <a:ln w="18415" cmpd="sng">
                <a:solidFill>
                  <a:srgbClr val="FFFFFF"/>
                </a:solidFill>
                <a:prstDash val="solid"/>
              </a:ln>
              <a:solidFill>
                <a:srgbClr val="FFFFFF"/>
              </a:solidFill>
            </a:endParaRPr>
          </a:p>
        </p:txBody>
      </p:sp>
    </p:spTree>
    <p:extLst>
      <p:ext uri="{BB962C8B-B14F-4D97-AF65-F5344CB8AC3E}">
        <p14:creationId xmlns:p14="http://schemas.microsoft.com/office/powerpoint/2010/main" val="121477475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Ley/</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Obediencia</a:t>
                      </a: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Promesas</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Gracia</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/Amor</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114800"/>
            <a:ext cx="8229600" cy="1754326"/>
          </a:xfrm>
          <a:prstGeom prst="rect">
            <a:avLst/>
          </a:prstGeom>
          <a:noFill/>
        </p:spPr>
        <p:txBody>
          <a:bodyPr wrap="square" rtlCol="0">
            <a:spAutoFit/>
          </a:bodyPr>
          <a:lstStyle/>
          <a:p>
            <a:pPr marL="742950" indent="-742950">
              <a:buAutoNum type="arabicPeriod"/>
            </a:pPr>
            <a:r>
              <a:rPr lang="en-US" sz="3600" dirty="0" err="1" smtClean="0">
                <a:solidFill>
                  <a:srgbClr val="FFC000"/>
                </a:solidFill>
              </a:rPr>
              <a:t>Existe</a:t>
            </a:r>
            <a:r>
              <a:rPr lang="en-US" sz="3600" dirty="0" smtClean="0">
                <a:solidFill>
                  <a:srgbClr val="FFC000"/>
                </a:solidFill>
              </a:rPr>
              <a:t> solo un </a:t>
            </a:r>
            <a:r>
              <a:rPr lang="en-US" sz="3600" dirty="0" err="1" smtClean="0">
                <a:solidFill>
                  <a:srgbClr val="FFC000"/>
                </a:solidFill>
              </a:rPr>
              <a:t>evangelio</a:t>
            </a:r>
            <a:endParaRPr lang="en-US" sz="3600" dirty="0" smtClean="0">
              <a:solidFill>
                <a:srgbClr val="FFC000"/>
              </a:solidFill>
            </a:endParaRPr>
          </a:p>
          <a:p>
            <a:pPr marL="742950" indent="-742950">
              <a:buAutoNum type="arabicPeriod"/>
            </a:pPr>
            <a:r>
              <a:rPr lang="en-US" sz="3600" dirty="0" err="1" smtClean="0">
                <a:solidFill>
                  <a:srgbClr val="FFC000"/>
                </a:solidFill>
              </a:rPr>
              <a:t>Es</a:t>
            </a:r>
            <a:r>
              <a:rPr lang="en-US" sz="3600" dirty="0" smtClean="0">
                <a:solidFill>
                  <a:srgbClr val="FFC000"/>
                </a:solidFill>
              </a:rPr>
              <a:t> el </a:t>
            </a:r>
            <a:r>
              <a:rPr lang="en-US" sz="3600" dirty="0" err="1" smtClean="0">
                <a:solidFill>
                  <a:srgbClr val="FFC000"/>
                </a:solidFill>
              </a:rPr>
              <a:t>mismo</a:t>
            </a:r>
            <a:r>
              <a:rPr lang="en-US" sz="3600" dirty="0" smtClean="0">
                <a:solidFill>
                  <a:srgbClr val="FFC000"/>
                </a:solidFill>
              </a:rPr>
              <a:t> </a:t>
            </a:r>
            <a:r>
              <a:rPr lang="en-US" sz="3600" dirty="0" err="1" smtClean="0">
                <a:solidFill>
                  <a:srgbClr val="FFC000"/>
                </a:solidFill>
              </a:rPr>
              <a:t>en</a:t>
            </a:r>
            <a:r>
              <a:rPr lang="en-US" sz="3600" dirty="0" smtClean="0">
                <a:solidFill>
                  <a:srgbClr val="FFC000"/>
                </a:solidFill>
              </a:rPr>
              <a:t> el AT y </a:t>
            </a:r>
            <a:r>
              <a:rPr lang="en-US" sz="3600" dirty="0" err="1" smtClean="0">
                <a:solidFill>
                  <a:srgbClr val="FFC000"/>
                </a:solidFill>
              </a:rPr>
              <a:t>en</a:t>
            </a:r>
            <a:r>
              <a:rPr lang="en-US" sz="3600" dirty="0" smtClean="0">
                <a:solidFill>
                  <a:srgbClr val="FFC000"/>
                </a:solidFill>
              </a:rPr>
              <a:t> el NT</a:t>
            </a:r>
          </a:p>
          <a:p>
            <a:pPr marL="742950" indent="-742950">
              <a:buAutoNum type="arabicPeriod"/>
            </a:pPr>
            <a:r>
              <a:rPr lang="en-US" sz="3600" dirty="0" smtClean="0">
                <a:solidFill>
                  <a:srgbClr val="FFC000"/>
                </a:solidFill>
              </a:rPr>
              <a:t>No cambia, </a:t>
            </a:r>
            <a:r>
              <a:rPr lang="en-US" sz="3600" dirty="0" err="1" smtClean="0">
                <a:solidFill>
                  <a:srgbClr val="FFC000"/>
                </a:solidFill>
              </a:rPr>
              <a:t>es</a:t>
            </a:r>
            <a:r>
              <a:rPr lang="en-US" sz="3600" dirty="0" smtClean="0">
                <a:solidFill>
                  <a:srgbClr val="FFC000"/>
                </a:solidFill>
              </a:rPr>
              <a:t> </a:t>
            </a:r>
            <a:r>
              <a:rPr lang="en-US" sz="3600" dirty="0" err="1" smtClean="0">
                <a:solidFill>
                  <a:srgbClr val="FFC000"/>
                </a:solidFill>
              </a:rPr>
              <a:t>eterno</a:t>
            </a:r>
            <a:r>
              <a:rPr lang="en-US" sz="3600" dirty="0" smtClean="0">
                <a:solidFill>
                  <a:srgbClr val="FFC000"/>
                </a:solidFill>
              </a:rPr>
              <a:t> y </a:t>
            </a:r>
            <a:r>
              <a:rPr lang="en-US" sz="3600" dirty="0" err="1" smtClean="0">
                <a:solidFill>
                  <a:srgbClr val="FFC000"/>
                </a:solidFill>
              </a:rPr>
              <a:t>es</a:t>
            </a:r>
            <a:r>
              <a:rPr lang="en-US" sz="3600" dirty="0" smtClean="0">
                <a:solidFill>
                  <a:srgbClr val="FFC000"/>
                </a:solidFill>
              </a:rPr>
              <a:t> para </a:t>
            </a:r>
            <a:r>
              <a:rPr lang="en-US" sz="3600" dirty="0" err="1" smtClean="0">
                <a:solidFill>
                  <a:srgbClr val="FFC000"/>
                </a:solidFill>
              </a:rPr>
              <a:t>todos</a:t>
            </a:r>
            <a:r>
              <a:rPr lang="en-US" sz="3600" dirty="0" smtClean="0">
                <a:solidFill>
                  <a:srgbClr val="FFC000"/>
                </a:solidFill>
              </a:rPr>
              <a:t> </a:t>
            </a:r>
            <a:endParaRPr lang="en-US" sz="3600" dirty="0">
              <a:solidFill>
                <a:srgbClr val="FFC000"/>
              </a:solidFill>
            </a:endParaRPr>
          </a:p>
        </p:txBody>
      </p:sp>
    </p:spTree>
    <p:extLst>
      <p:ext uri="{BB962C8B-B14F-4D97-AF65-F5344CB8AC3E}">
        <p14:creationId xmlns:p14="http://schemas.microsoft.com/office/powerpoint/2010/main" val="164255127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168779885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152400"/>
            <a:ext cx="8382000" cy="1329595"/>
          </a:xfrm>
        </p:spPr>
        <p:txBody>
          <a:bodyPr/>
          <a:lstStyle/>
          <a:p>
            <a:pPr algn="r"/>
            <a:r>
              <a:rPr lang="es-MX" dirty="0" smtClean="0"/>
              <a:t>¿Acaso Lutero no fue usado  </a:t>
            </a:r>
            <a:br>
              <a:rPr lang="es-MX" dirty="0" smtClean="0"/>
            </a:br>
            <a:r>
              <a:rPr lang="es-MX" dirty="0" smtClean="0"/>
              <a:t>por Dios?</a:t>
            </a:r>
            <a:endParaRPr lang="es-MX" dirty="0"/>
          </a:p>
        </p:txBody>
      </p:sp>
      <p:sp>
        <p:nvSpPr>
          <p:cNvPr id="3" name="Marcador de contenido 2"/>
          <p:cNvSpPr>
            <a:spLocks noGrp="1"/>
          </p:cNvSpPr>
          <p:nvPr>
            <p:ph idx="1"/>
          </p:nvPr>
        </p:nvSpPr>
        <p:spPr>
          <a:xfrm>
            <a:off x="381000" y="1579531"/>
            <a:ext cx="8382000" cy="4973669"/>
          </a:xfrm>
        </p:spPr>
        <p:txBody>
          <a:bodyPr/>
          <a:lstStyle/>
          <a:p>
            <a:pPr marL="0" indent="0" algn="ctr">
              <a:buNone/>
            </a:pPr>
            <a:r>
              <a:rPr lang="es-MX" dirty="0"/>
              <a:t>La reforma no terminó con Lutero, como algunos suponen. Debe continuar hasta el fin de la historia del mundo. El reformador tenía una gran obra que hacer al reflejar sobre los demás la luz que Dios había permitido que resplandeciera sobre él; pero no recibió toda la luz que se debía dar al mundo. Desde esa época hasta ahora continuamente ha estado brillando nueva luz sobre las Escrituras, y se han ido desarrollando constantemente nuevas verdades. { </a:t>
            </a:r>
            <a:r>
              <a:rPr lang="es-MX" dirty="0" err="1"/>
              <a:t>HR</a:t>
            </a:r>
            <a:r>
              <a:rPr lang="es-MX" dirty="0"/>
              <a:t> </a:t>
            </a:r>
            <a:r>
              <a:rPr lang="es-MX" dirty="0" smtClean="0"/>
              <a:t>370.1 </a:t>
            </a:r>
            <a:r>
              <a:rPr lang="es-MX" dirty="0"/>
              <a:t>} </a:t>
            </a:r>
          </a:p>
          <a:p>
            <a:pPr marL="0" indent="0">
              <a:buNone/>
            </a:pPr>
            <a:r>
              <a:rPr lang="es-ES_tradnl" dirty="0" smtClean="0"/>
              <a:t> </a:t>
            </a:r>
            <a:endParaRPr lang="es-MX" dirty="0"/>
          </a:p>
        </p:txBody>
      </p:sp>
    </p:spTree>
    <p:extLst>
      <p:ext uri="{BB962C8B-B14F-4D97-AF65-F5344CB8AC3E}">
        <p14:creationId xmlns:p14="http://schemas.microsoft.com/office/powerpoint/2010/main" val="232277480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381000" y="1219200"/>
            <a:ext cx="8382000" cy="4875181"/>
          </a:xfrm>
        </p:spPr>
        <p:txBody>
          <a:bodyPr/>
          <a:lstStyle/>
          <a:p>
            <a:pPr marL="0" indent="0" algn="ctr">
              <a:buNone/>
            </a:pPr>
            <a:r>
              <a:rPr lang="es-MX" dirty="0"/>
              <a:t>Lutero y sus colaboradores llevaron a cabo una noble tarea en favor de Dios; pero como salieron de la Iglesia Católica, como habían creído ellos mismos sus doctrinas y las habían defendido, no se podía esperar que descubrieran de golpe todos sus errores. Su obra consistió en quebrantar las cadenas de Roma y dar la Biblia al mundo; pero había importantes verdades que no descubrieron, y graves errores a los que no renunciaron. La mayor parte de ellos continuaron guardando el domingo junto con otras festividades católicas. </a:t>
            </a:r>
            <a:r>
              <a:rPr lang="es-ES_tradnl" dirty="0" smtClean="0"/>
              <a:t> </a:t>
            </a:r>
            <a:endParaRPr lang="es-MX" dirty="0"/>
          </a:p>
        </p:txBody>
      </p:sp>
    </p:spTree>
    <p:extLst>
      <p:ext uri="{BB962C8B-B14F-4D97-AF65-F5344CB8AC3E}">
        <p14:creationId xmlns:p14="http://schemas.microsoft.com/office/powerpoint/2010/main" val="1219687285"/>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1000" y="304800"/>
            <a:ext cx="8382000" cy="7386638"/>
          </a:xfrm>
        </p:spPr>
        <p:txBody>
          <a:bodyPr/>
          <a:lstStyle/>
          <a:p>
            <a:pPr marL="0" indent="0" algn="ctr">
              <a:buNone/>
            </a:pPr>
            <a:r>
              <a:rPr lang="es-MX" dirty="0" smtClean="0"/>
              <a:t>… consideraron </a:t>
            </a:r>
            <a:r>
              <a:rPr lang="es-MX" dirty="0"/>
              <a:t>que su observancia no se basaba </a:t>
            </a:r>
            <a:r>
              <a:rPr lang="es-MX" dirty="0" smtClean="0"/>
              <a:t>en la autoridad divina, </a:t>
            </a:r>
            <a:r>
              <a:rPr lang="es-MX" dirty="0"/>
              <a:t>pero creyeron que había que guardarlo por ser un día de culto generalmente aceptado. Hubo algunos entre ellos, sin embargo, que honraron el </a:t>
            </a:r>
            <a:r>
              <a:rPr lang="es-MX" dirty="0" smtClean="0"/>
              <a:t>sábado…  </a:t>
            </a:r>
            <a:r>
              <a:rPr lang="es-MX" dirty="0"/>
              <a:t>Entre los reformadores </a:t>
            </a:r>
            <a:r>
              <a:rPr lang="es-MX" dirty="0" smtClean="0"/>
              <a:t>debe </a:t>
            </a:r>
            <a:r>
              <a:rPr lang="es-MX" dirty="0"/>
              <a:t>darse </a:t>
            </a:r>
            <a:r>
              <a:rPr lang="es-MX" dirty="0" smtClean="0"/>
              <a:t>un lugar </a:t>
            </a:r>
            <a:r>
              <a:rPr lang="es-MX" dirty="0"/>
              <a:t>de honor a los que se levantaron para vindicar una verdad generalmente ignorada, incluso por los protestantes, </a:t>
            </a:r>
            <a:r>
              <a:rPr lang="es-MX" dirty="0" smtClean="0"/>
              <a:t>a </a:t>
            </a:r>
            <a:r>
              <a:rPr lang="es-MX" dirty="0"/>
              <a:t>los que sostuvieron la validez del cuarto </a:t>
            </a:r>
            <a:r>
              <a:rPr lang="es-MX" dirty="0" smtClean="0"/>
              <a:t>mandamiento…  </a:t>
            </a:r>
            <a:r>
              <a:rPr lang="es-MX" dirty="0"/>
              <a:t>Cuando la Reforma rechazó las tinieblas que habían reposado sobre toda la cristiandad, aparecieron en muchos lugares los observadores del sábado. { </a:t>
            </a:r>
            <a:r>
              <a:rPr lang="es-MX" dirty="0" err="1"/>
              <a:t>HR</a:t>
            </a:r>
            <a:r>
              <a:rPr lang="es-MX" dirty="0"/>
              <a:t> </a:t>
            </a:r>
            <a:r>
              <a:rPr lang="es-MX" dirty="0" smtClean="0"/>
              <a:t>370.2} </a:t>
            </a:r>
            <a:endParaRPr lang="es-MX" dirty="0"/>
          </a:p>
          <a:p>
            <a:r>
              <a:rPr lang="es-ES_tradnl" dirty="0"/>
              <a:t> </a:t>
            </a:r>
            <a:endParaRPr lang="es-MX" dirty="0"/>
          </a:p>
          <a:p>
            <a:endParaRPr lang="es-MX" dirty="0"/>
          </a:p>
          <a:p>
            <a:endParaRPr lang="es-MX" dirty="0"/>
          </a:p>
        </p:txBody>
      </p:sp>
    </p:spTree>
    <p:extLst>
      <p:ext uri="{BB962C8B-B14F-4D97-AF65-F5344CB8AC3E}">
        <p14:creationId xmlns:p14="http://schemas.microsoft.com/office/powerpoint/2010/main" val="27037683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7100700"/>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Promesa</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/Fe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Ley/</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Obediencia</a:t>
                      </a: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Gracia</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a:t>
                      </a:r>
                      <a:r>
                        <a:rPr lang="en-US" sz="2700" cap="none" spc="0" dirty="0" err="1" smtClean="0">
                          <a:ln w="18415" cmpd="sng">
                            <a:solidFill>
                              <a:srgbClr val="FFFFFF"/>
                            </a:solidFill>
                            <a:prstDash val="solid"/>
                          </a:ln>
                          <a:effectLst>
                            <a:outerShdw blurRad="63500" dir="3600000" algn="tl" rotWithShape="0">
                              <a:srgbClr val="000000">
                                <a:alpha val="70000"/>
                              </a:srgbClr>
                            </a:outerShdw>
                          </a:effectLst>
                        </a:rPr>
                        <a:t>amor</a:t>
                      </a: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 2 Cor 3:6</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err="1">
                <a:solidFill>
                  <a:srgbClr val="FFFFFF"/>
                </a:solidFill>
              </a:rPr>
              <a:t>Perspectiva</a:t>
            </a:r>
            <a:r>
              <a:rPr lang="en-US" sz="3600" dirty="0">
                <a:solidFill>
                  <a:srgbClr val="FFFFFF"/>
                </a:solidFill>
              </a:rPr>
              <a:t> </a:t>
            </a:r>
            <a:r>
              <a:rPr lang="en-US" sz="3600" dirty="0" err="1">
                <a:solidFill>
                  <a:srgbClr val="FFFFFF"/>
                </a:solidFill>
              </a:rPr>
              <a:t>Evangélica</a:t>
            </a:r>
            <a:r>
              <a:rPr lang="en-US" sz="3600" dirty="0">
                <a:solidFill>
                  <a:srgbClr val="FFFFFF"/>
                </a:solidFill>
              </a:rPr>
              <a:t> </a:t>
            </a:r>
          </a:p>
          <a:p>
            <a:pPr algn="ctr"/>
            <a:r>
              <a:rPr lang="en-US" sz="3600" dirty="0" smtClean="0">
                <a:solidFill>
                  <a:srgbClr val="FFFFFF"/>
                </a:solidFill>
              </a:rPr>
              <a:t> </a:t>
            </a:r>
            <a:endParaRPr lang="en-US" sz="3600" dirty="0">
              <a:solidFill>
                <a:srgbClr val="FFFFFF"/>
              </a:solidFill>
            </a:endParaRPr>
          </a:p>
        </p:txBody>
      </p:sp>
      <p:sp>
        <p:nvSpPr>
          <p:cNvPr id="6" name="TextBox 5"/>
          <p:cNvSpPr txBox="1"/>
          <p:nvPr/>
        </p:nvSpPr>
        <p:spPr>
          <a:xfrm>
            <a:off x="2971800" y="1828800"/>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Letra</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endParaRPr lang="en-US" sz="3100" b="1" dirty="0">
              <a:solidFill>
                <a:srgbClr val="FFFFFF"/>
              </a:solidFill>
            </a:endParaRPr>
          </a:p>
        </p:txBody>
      </p:sp>
      <p:sp>
        <p:nvSpPr>
          <p:cNvPr id="7" name="TextBox 6"/>
          <p:cNvSpPr txBox="1"/>
          <p:nvPr/>
        </p:nvSpPr>
        <p:spPr>
          <a:xfrm>
            <a:off x="6096000" y="1828800"/>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Espíritu</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endParaRPr lang="en-US" sz="3100" b="1" dirty="0">
              <a:solidFill>
                <a:srgbClr val="FFFFFF"/>
              </a:solidFill>
            </a:endParaRPr>
          </a:p>
        </p:txBody>
      </p:sp>
    </p:spTree>
    <p:extLst>
      <p:ext uri="{BB962C8B-B14F-4D97-AF65-F5344CB8AC3E}">
        <p14:creationId xmlns:p14="http://schemas.microsoft.com/office/powerpoint/2010/main" val="2505323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6315939"/>
              </p:ext>
            </p:extLst>
          </p:nvPr>
        </p:nvGraphicFramePr>
        <p:xfrm>
          <a:off x="0" y="1"/>
          <a:ext cx="9144000" cy="687358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 </a:t>
                      </a: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pacto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endParaRPr lang="en-US" sz="28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3100" b="0" cap="none" spc="0" dirty="0" err="1" smtClean="0">
                          <a:ln w="18415" cmpd="sng">
                            <a:solidFill>
                              <a:srgbClr val="FFFFFF"/>
                            </a:solidFill>
                            <a:prstDash val="solid"/>
                          </a:ln>
                          <a:solidFill>
                            <a:srgbClr val="FFC000"/>
                          </a:solidFill>
                          <a:effectLst>
                            <a:outerShdw blurRad="63500" dir="3600000" algn="tl" rotWithShape="0">
                              <a:srgbClr val="000000">
                                <a:alpha val="70000"/>
                              </a:srgbClr>
                            </a:outerShdw>
                          </a:effectLst>
                        </a:rPr>
                        <a:t>Promesas</a:t>
                      </a:r>
                      <a:endParaRPr lang="en-US" sz="3100" b="0" cap="none" spc="0" dirty="0" smtClean="0">
                        <a:ln w="18415" cmpd="sng">
                          <a:solidFill>
                            <a:srgbClr val="FFFFFF"/>
                          </a:solidFill>
                          <a:prstDash val="solid"/>
                        </a:ln>
                        <a:solidFill>
                          <a:srgbClr val="FFC000"/>
                        </a:solidFill>
                        <a:effectLst>
                          <a:outerShdw blurRad="63500" dir="3600000" algn="tl" rotWithShape="0">
                            <a:srgbClr val="000000">
                              <a:alpha val="70000"/>
                            </a:srgbClr>
                          </a:outerShdw>
                        </a:effectLst>
                      </a:endParaRPr>
                    </a:p>
                  </a:txBody>
                  <a:tcPr/>
                </a:tc>
                <a:tc>
                  <a:txBody>
                    <a:bodyPr/>
                    <a:lstStyle/>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err="1">
                <a:solidFill>
                  <a:srgbClr val="FFFFFF"/>
                </a:solidFill>
              </a:rPr>
              <a:t>Perspectiva</a:t>
            </a:r>
            <a:r>
              <a:rPr lang="en-US" sz="3600" dirty="0">
                <a:solidFill>
                  <a:srgbClr val="FFFFFF"/>
                </a:solidFill>
              </a:rPr>
              <a:t> </a:t>
            </a:r>
            <a:r>
              <a:rPr lang="en-US" sz="3600" dirty="0" err="1">
                <a:solidFill>
                  <a:srgbClr val="FFFFFF"/>
                </a:solidFill>
              </a:rPr>
              <a:t>Evangélica</a:t>
            </a:r>
            <a:r>
              <a:rPr lang="en-US" sz="3600" dirty="0">
                <a:solidFill>
                  <a:srgbClr val="FFFFFF"/>
                </a:solidFill>
              </a:rPr>
              <a:t> </a:t>
            </a:r>
          </a:p>
          <a:p>
            <a:pPr algn="ctr"/>
            <a:endParaRPr lang="en-US" sz="3600" dirty="0">
              <a:solidFill>
                <a:srgbClr val="FFFFFF"/>
              </a:solidFill>
            </a:endParaRPr>
          </a:p>
        </p:txBody>
      </p:sp>
      <p:sp>
        <p:nvSpPr>
          <p:cNvPr id="6" name="TextBox 5"/>
          <p:cNvSpPr txBox="1"/>
          <p:nvPr/>
        </p:nvSpPr>
        <p:spPr>
          <a:xfrm>
            <a:off x="2971800" y="1608353"/>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Condenación</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endParaRPr lang="en-US" sz="3100" b="1" dirty="0">
              <a:solidFill>
                <a:srgbClr val="FFFFFF"/>
              </a:solidFill>
            </a:endParaRPr>
          </a:p>
        </p:txBody>
      </p:sp>
      <p:sp>
        <p:nvSpPr>
          <p:cNvPr id="7" name="TextBox 6"/>
          <p:cNvSpPr txBox="1"/>
          <p:nvPr/>
        </p:nvSpPr>
        <p:spPr>
          <a:xfrm>
            <a:off x="6057900" y="1604724"/>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Justificación</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endParaRPr lang="en-US" sz="3100" b="1" dirty="0">
              <a:solidFill>
                <a:srgbClr val="FFFFFF"/>
              </a:solidFill>
            </a:endParaRPr>
          </a:p>
        </p:txBody>
      </p:sp>
    </p:spTree>
    <p:extLst>
      <p:ext uri="{BB962C8B-B14F-4D97-AF65-F5344CB8AC3E}">
        <p14:creationId xmlns:p14="http://schemas.microsoft.com/office/powerpoint/2010/main" val="80915600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289577"/>
              </p:ext>
            </p:extLst>
          </p:nvPr>
        </p:nvGraphicFramePr>
        <p:xfrm>
          <a:off x="0" y="1"/>
          <a:ext cx="9144000" cy="687358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Gal 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Gal 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646331"/>
          </a:xfrm>
          <a:prstGeom prst="rect">
            <a:avLst/>
          </a:prstGeom>
          <a:noFill/>
        </p:spPr>
        <p:txBody>
          <a:bodyPr wrap="square" rtlCol="0">
            <a:spAutoFit/>
          </a:bodyPr>
          <a:lstStyle/>
          <a:p>
            <a:pPr algn="ctr"/>
            <a:r>
              <a:rPr lang="en-US" sz="3600" dirty="0" err="1">
                <a:solidFill>
                  <a:srgbClr val="FFFFFF"/>
                </a:solidFill>
              </a:rPr>
              <a:t>Perspectiva</a:t>
            </a:r>
            <a:r>
              <a:rPr lang="en-US" sz="3600" dirty="0">
                <a:solidFill>
                  <a:srgbClr val="FFFFFF"/>
                </a:solidFill>
              </a:rPr>
              <a:t> </a:t>
            </a:r>
            <a:r>
              <a:rPr lang="en-US" sz="3600" dirty="0" err="1">
                <a:solidFill>
                  <a:srgbClr val="FFFFFF"/>
                </a:solidFill>
              </a:rPr>
              <a:t>Evangélica</a:t>
            </a:r>
            <a:r>
              <a:rPr lang="en-US" sz="3600" dirty="0">
                <a:solidFill>
                  <a:srgbClr val="FFFFFF"/>
                </a:solidFill>
              </a:rPr>
              <a:t> </a:t>
            </a:r>
          </a:p>
        </p:txBody>
      </p:sp>
      <p:sp>
        <p:nvSpPr>
          <p:cNvPr id="6" name="TextBox 5"/>
          <p:cNvSpPr txBox="1"/>
          <p:nvPr/>
        </p:nvSpPr>
        <p:spPr>
          <a:xfrm>
            <a:off x="2743200" y="1572752"/>
            <a:ext cx="3124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Bajo</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custodia</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ayo</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endParaRPr lang="en-US" sz="3100" b="1" dirty="0">
              <a:solidFill>
                <a:srgbClr val="FFFFFF"/>
              </a:solidFill>
            </a:endParaRPr>
          </a:p>
        </p:txBody>
      </p:sp>
      <p:sp>
        <p:nvSpPr>
          <p:cNvPr id="7" name="TextBox 6"/>
          <p:cNvSpPr txBox="1"/>
          <p:nvPr/>
        </p:nvSpPr>
        <p:spPr>
          <a:xfrm>
            <a:off x="6019800" y="1572752"/>
            <a:ext cx="29718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Por</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fe</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en</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Jesús</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endParaRPr lang="en-US" sz="3100" b="1" dirty="0">
              <a:solidFill>
                <a:srgbClr val="FFFFFF"/>
              </a:solidFill>
            </a:endParaRPr>
          </a:p>
        </p:txBody>
      </p:sp>
    </p:spTree>
    <p:extLst>
      <p:ext uri="{BB962C8B-B14F-4D97-AF65-F5344CB8AC3E}">
        <p14:creationId xmlns:p14="http://schemas.microsoft.com/office/powerpoint/2010/main" val="211273993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2914613"/>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Abrahán</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Sinaí</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Nuevo</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Heb 8:13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6" name="TextBox 5"/>
          <p:cNvSpPr txBox="1"/>
          <p:nvPr/>
        </p:nvSpPr>
        <p:spPr>
          <a:xfrm>
            <a:off x="3352800" y="1516561"/>
            <a:ext cx="2743200" cy="1077218"/>
          </a:xfrm>
          <a:prstGeom prst="rect">
            <a:avLst/>
          </a:prstGeom>
          <a:noFill/>
        </p:spPr>
        <p:txBody>
          <a:bodyPr wrap="square" rtlCol="0">
            <a:spAutoFit/>
          </a:bodyPr>
          <a:lstStyle/>
          <a:p>
            <a:r>
              <a:rPr lang="en-US"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2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Próximo</a:t>
            </a:r>
            <a:r>
              <a:rPr lang="en-US"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a </a:t>
            </a:r>
            <a:r>
              <a:rPr lang="en-US" sz="32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desaparecer</a:t>
            </a:r>
            <a:r>
              <a:rPr lang="en-US" sz="32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endParaRPr lang="en-US" sz="2400" b="1" dirty="0">
              <a:solidFill>
                <a:srgbClr val="FFFFFF"/>
              </a:solidFill>
            </a:endParaRPr>
          </a:p>
        </p:txBody>
      </p:sp>
      <p:sp>
        <p:nvSpPr>
          <p:cNvPr id="7" name="TextBox 6"/>
          <p:cNvSpPr txBox="1"/>
          <p:nvPr/>
        </p:nvSpPr>
        <p:spPr>
          <a:xfrm>
            <a:off x="5867400" y="1538332"/>
            <a:ext cx="3048000" cy="1077218"/>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No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como</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el </a:t>
            </a:r>
            <a:r>
              <a:rPr lang="en-US" sz="3100" b="1" spc="-150" dirty="0" err="1"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hecho</a:t>
            </a: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 con  </a:t>
            </a: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Israel</a:t>
            </a:r>
            <a:r>
              <a:rPr lang="en-US" sz="32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t>
            </a:r>
            <a:endParaRPr lang="en-US" sz="2400" b="1" dirty="0">
              <a:solidFill>
                <a:srgbClr val="FFFFFF"/>
              </a:solidFill>
            </a:endParaRPr>
          </a:p>
        </p:txBody>
      </p:sp>
      <p:sp>
        <p:nvSpPr>
          <p:cNvPr id="8" name="TextBox 7"/>
          <p:cNvSpPr txBox="1"/>
          <p:nvPr/>
        </p:nvSpPr>
        <p:spPr>
          <a:xfrm>
            <a:off x="533400" y="4343400"/>
            <a:ext cx="8001000" cy="1200329"/>
          </a:xfrm>
          <a:prstGeom prst="rect">
            <a:avLst/>
          </a:prstGeom>
          <a:noFill/>
        </p:spPr>
        <p:txBody>
          <a:bodyPr wrap="square" rtlCol="0">
            <a:spAutoFit/>
          </a:bodyPr>
          <a:lstStyle/>
          <a:p>
            <a:pPr algn="ctr"/>
            <a:r>
              <a:rPr lang="en-US" sz="3600" dirty="0" err="1">
                <a:solidFill>
                  <a:srgbClr val="FFFFFF"/>
                </a:solidFill>
              </a:rPr>
              <a:t>Perspectiva</a:t>
            </a:r>
            <a:r>
              <a:rPr lang="en-US" sz="3600" dirty="0">
                <a:solidFill>
                  <a:srgbClr val="FFFFFF"/>
                </a:solidFill>
              </a:rPr>
              <a:t> </a:t>
            </a:r>
            <a:r>
              <a:rPr lang="en-US" sz="3600" dirty="0" err="1">
                <a:solidFill>
                  <a:srgbClr val="FFFFFF"/>
                </a:solidFill>
              </a:rPr>
              <a:t>Evangélica</a:t>
            </a:r>
            <a:r>
              <a:rPr lang="en-US" sz="3600" dirty="0">
                <a:solidFill>
                  <a:srgbClr val="FFFFFF"/>
                </a:solidFill>
              </a:rPr>
              <a:t> </a:t>
            </a:r>
          </a:p>
          <a:p>
            <a:pPr algn="ctr"/>
            <a:r>
              <a:rPr lang="en-US" sz="3600" dirty="0" smtClean="0">
                <a:solidFill>
                  <a:srgbClr val="FFFFFF"/>
                </a:solidFill>
              </a:rPr>
              <a:t> </a:t>
            </a:r>
            <a:endParaRPr lang="en-US" sz="3600" dirty="0">
              <a:solidFill>
                <a:srgbClr val="FFFFFF"/>
              </a:solidFill>
            </a:endParaRPr>
          </a:p>
        </p:txBody>
      </p:sp>
    </p:spTree>
    <p:extLst>
      <p:ext uri="{BB962C8B-B14F-4D97-AF65-F5344CB8AC3E}">
        <p14:creationId xmlns:p14="http://schemas.microsoft.com/office/powerpoint/2010/main" val="375522160"/>
      </p:ext>
    </p:extLst>
  </p:cSld>
  <p:clrMapOvr>
    <a:masterClrMapping/>
  </p:clrMapOvr>
  <p:transition spd="slow">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1029" y="2286000"/>
            <a:ext cx="8382000" cy="747897"/>
          </a:xfrm>
        </p:spPr>
        <p:txBody>
          <a:bodyPr/>
          <a:lstStyle/>
          <a:p>
            <a:pPr algn="ctr"/>
            <a:r>
              <a:rPr lang="es-MX" sz="5400" b="1" dirty="0" smtClean="0"/>
              <a:t>Causas de esta perspectiva </a:t>
            </a:r>
            <a:endParaRPr lang="es-MX" sz="5400" b="1" dirty="0"/>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81723447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_3850_1237829824.post.jpg"/>
          <p:cNvPicPr>
            <a:picLocks noChangeAspect="1"/>
          </p:cNvPicPr>
          <p:nvPr/>
        </p:nvPicPr>
        <p:blipFill>
          <a:blip r:embed="rId3" cstate="print"/>
          <a:stretch>
            <a:fillRect/>
          </a:stretch>
        </p:blipFill>
        <p:spPr>
          <a:xfrm>
            <a:off x="7422" y="-5576"/>
            <a:ext cx="9136578" cy="6863576"/>
          </a:xfrm>
          <a:prstGeom prst="rect">
            <a:avLst/>
          </a:prstGeom>
        </p:spPr>
      </p:pic>
      <p:sp>
        <p:nvSpPr>
          <p:cNvPr id="2" name="Title 1"/>
          <p:cNvSpPr>
            <a:spLocks noGrp="1"/>
          </p:cNvSpPr>
          <p:nvPr>
            <p:ph type="title"/>
          </p:nvPr>
        </p:nvSpPr>
        <p:spPr>
          <a:xfrm>
            <a:off x="1219200" y="230188"/>
            <a:ext cx="5867400" cy="664797"/>
          </a:xfrm>
        </p:spPr>
        <p:txBody>
          <a:bodyPr/>
          <a:lstStyle/>
          <a:p>
            <a:r>
              <a:rPr lang="en-US" b="1" dirty="0" smtClean="0">
                <a:solidFill>
                  <a:schemeClr val="bg1">
                    <a:lumMod val="85000"/>
                    <a:lumOff val="15000"/>
                  </a:schemeClr>
                </a:solidFill>
              </a:rPr>
              <a:t>“Nuevo </a:t>
            </a:r>
            <a:r>
              <a:rPr lang="en-US" b="1" dirty="0" err="1" smtClean="0">
                <a:solidFill>
                  <a:schemeClr val="bg1">
                    <a:lumMod val="85000"/>
                    <a:lumOff val="15000"/>
                  </a:schemeClr>
                </a:solidFill>
              </a:rPr>
              <a:t>pacto</a:t>
            </a:r>
            <a:r>
              <a:rPr lang="en-US" b="1" dirty="0" smtClean="0">
                <a:solidFill>
                  <a:schemeClr val="bg1">
                    <a:lumMod val="85000"/>
                    <a:lumOff val="15000"/>
                  </a:schemeClr>
                </a:solidFill>
              </a:rPr>
              <a:t>”</a:t>
            </a:r>
            <a:endParaRPr lang="en-US" dirty="0">
              <a:solidFill>
                <a:schemeClr val="bg1">
                  <a:lumMod val="85000"/>
                  <a:lumOff val="15000"/>
                </a:schemeClr>
              </a:solidFill>
            </a:endParaRPr>
          </a:p>
        </p:txBody>
      </p:sp>
      <p:sp>
        <p:nvSpPr>
          <p:cNvPr id="3" name="Content Placeholder 2"/>
          <p:cNvSpPr>
            <a:spLocks noGrp="1"/>
          </p:cNvSpPr>
          <p:nvPr>
            <p:ph idx="1"/>
          </p:nvPr>
        </p:nvSpPr>
        <p:spPr>
          <a:xfrm>
            <a:off x="1130152" y="2819400"/>
            <a:ext cx="7632848" cy="3877985"/>
          </a:xfrm>
          <a:solidFill>
            <a:schemeClr val="bg1">
              <a:alpha val="73000"/>
            </a:schemeClr>
          </a:solidFill>
        </p:spPr>
        <p:txBody>
          <a:bodyPr/>
          <a:lstStyle/>
          <a:p>
            <a:pPr marL="171450" indent="0">
              <a:buNone/>
            </a:pPr>
            <a:r>
              <a:rPr lang="en-US" sz="2800" b="1" dirty="0" smtClean="0">
                <a:ln w="50800"/>
              </a:rPr>
              <a:t>“The post resurrection Scriptures that specifically mention the Ten Commandments as a whole occur in only four places: 2 Corinthians 3:2-3, 2 Corinthians 3:6-11, Galatians 4:21-26, and Hebrews 9:1-10.  In none of these passages are the Ten Commandments presented as a living document that capsulizes the new covenant ethic or essence, but rather as a tombstone marking the demise of a previous age, made invalid by a more glorious economy.”    </a:t>
            </a:r>
            <a:r>
              <a:rPr lang="en-US" sz="1800" b="1" dirty="0" smtClean="0">
                <a:ln w="50800"/>
              </a:rPr>
              <a:t>Terry O’Hare. </a:t>
            </a:r>
            <a:r>
              <a:rPr lang="en-US" sz="1800" b="1" i="1" dirty="0" smtClean="0">
                <a:ln w="50800"/>
              </a:rPr>
              <a:t>The Sabbath Complete </a:t>
            </a:r>
            <a:r>
              <a:rPr lang="en-US" sz="1800" b="1" dirty="0" smtClean="0">
                <a:ln w="50800"/>
              </a:rPr>
              <a:t>(2011)</a:t>
            </a:r>
            <a:r>
              <a:rPr lang="en-US" sz="2800" b="1" dirty="0" smtClean="0">
                <a:ln w="50800"/>
              </a:rPr>
              <a:t> </a:t>
            </a:r>
            <a:r>
              <a:rPr lang="en-US" sz="2700" i="1" dirty="0" smtClean="0">
                <a:ln w="18415" cmpd="sng">
                  <a:solidFill>
                    <a:srgbClr val="FFFFFF"/>
                  </a:solidFill>
                  <a:prstDash val="solid"/>
                </a:ln>
                <a:effectLst>
                  <a:outerShdw blurRad="63500" dir="3600000" algn="tl" rotWithShape="0">
                    <a:srgbClr val="000000">
                      <a:alpha val="70000"/>
                    </a:srgbClr>
                  </a:outerShdw>
                </a:effectLst>
              </a:rPr>
              <a:t> </a:t>
            </a:r>
            <a:endParaRPr lang="en-US" sz="27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4614366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3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5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heme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eme20">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2002</Words>
  <Application>Microsoft Office PowerPoint</Application>
  <PresentationFormat>Presentación en pantalla (4:3)</PresentationFormat>
  <Paragraphs>333</Paragraphs>
  <Slides>36</Slides>
  <Notes>23</Notes>
  <HiddenSlides>0</HiddenSlides>
  <MMClips>0</MMClips>
  <ScaleCrop>false</ScaleCrop>
  <HeadingPairs>
    <vt:vector size="6" baseType="variant">
      <vt:variant>
        <vt:lpstr>Fuentes usadas</vt:lpstr>
      </vt:variant>
      <vt:variant>
        <vt:i4>4</vt:i4>
      </vt:variant>
      <vt:variant>
        <vt:lpstr>Tema</vt:lpstr>
      </vt:variant>
      <vt:variant>
        <vt:i4>4</vt:i4>
      </vt:variant>
      <vt:variant>
        <vt:lpstr>Títulos de diapositiva</vt:lpstr>
      </vt:variant>
      <vt:variant>
        <vt:i4>36</vt:i4>
      </vt:variant>
    </vt:vector>
  </HeadingPairs>
  <TitlesOfParts>
    <vt:vector size="44" baseType="lpstr">
      <vt:lpstr>Arial</vt:lpstr>
      <vt:lpstr>Calibri</vt:lpstr>
      <vt:lpstr>Consolas</vt:lpstr>
      <vt:lpstr>Wingdings</vt:lpstr>
      <vt:lpstr>Theme34</vt:lpstr>
      <vt:lpstr>Theme152</vt:lpstr>
      <vt:lpstr>Theme67</vt:lpstr>
      <vt:lpstr>Theme20</vt:lpstr>
      <vt:lpstr>In Granite or Ingrained: </vt:lpstr>
      <vt:lpstr>Presentación de PowerPoint</vt:lpstr>
      <vt:lpstr>Presentación de PowerPoint</vt:lpstr>
      <vt:lpstr>Presentación de PowerPoint</vt:lpstr>
      <vt:lpstr>Presentación de PowerPoint</vt:lpstr>
      <vt:lpstr>Presentación de PowerPoint</vt:lpstr>
      <vt:lpstr>Presentación de PowerPoint</vt:lpstr>
      <vt:lpstr>Causas de esta perspectiva </vt:lpstr>
      <vt:lpstr>“Nuevo pacto”</vt:lpstr>
      <vt:lpstr>Nuevo pacto</vt:lpstr>
      <vt:lpstr>1. La influencia de Lutero</vt:lpstr>
      <vt:lpstr>Siguiendo el neoplatonismo…</vt:lpstr>
      <vt:lpstr>De acuerdo al pensamiento de Lutero…</vt:lpstr>
      <vt:lpstr>Lutero argumenta que…</vt:lpstr>
      <vt:lpstr>Presentación de PowerPoint</vt:lpstr>
      <vt:lpstr>Además…</vt:lpstr>
      <vt:lpstr>¿En qué se manifiesta entonces la obediencia para Lutero?</vt:lpstr>
      <vt:lpstr>Presentación de PowerPoint</vt:lpstr>
      <vt:lpstr>Evaluando la comprensión de Lutero</vt:lpstr>
      <vt:lpstr>¿Acaso Lutero no fue usado   por Dios?</vt:lpstr>
      <vt:lpstr>Presentación de PowerPoint</vt:lpstr>
      <vt:lpstr>Razón # 2.  Existe una tension en la Biblia respecto a este tema </vt:lpstr>
      <vt:lpstr>La ley de Dios y el pacto son:</vt:lpstr>
      <vt:lpstr>Presentación de PowerPoint</vt:lpstr>
      <vt:lpstr>Presentación de PowerPoint</vt:lpstr>
      <vt:lpstr>Pero… la ley de Dios y el pacto también:</vt:lpstr>
      <vt:lpstr>Presentación de PowerPoint</vt:lpstr>
      <vt:lpstr>Presentación de PowerPoint</vt:lpstr>
      <vt:lpstr>Presentación de PowerPoint</vt:lpstr>
      <vt:lpstr> </vt:lpstr>
      <vt:lpstr> Lo que la Biblia dice   </vt:lpstr>
      <vt:lpstr>Presentación de PowerPoint</vt:lpstr>
      <vt:lpstr>Presentación de PowerPoint</vt:lpstr>
      <vt:lpstr>¿Acaso Lutero no fue usado   por Dios?</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Granite or Ingrained:</dc:title>
  <dc:creator>Sk</dc:creator>
  <cp:lastModifiedBy>Alejo Aguilar</cp:lastModifiedBy>
  <cp:revision>42</cp:revision>
  <dcterms:created xsi:type="dcterms:W3CDTF">2012-07-15T18:21:20Z</dcterms:created>
  <dcterms:modified xsi:type="dcterms:W3CDTF">2016-03-02T18:01:17Z</dcterms:modified>
</cp:coreProperties>
</file>